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83" r:id="rId5"/>
    <p:sldId id="285" r:id="rId6"/>
    <p:sldId id="297" r:id="rId7"/>
    <p:sldId id="257" r:id="rId8"/>
    <p:sldId id="296" r:id="rId9"/>
    <p:sldId id="258" r:id="rId10"/>
    <p:sldId id="298" r:id="rId11"/>
    <p:sldId id="299" r:id="rId12"/>
    <p:sldId id="300" r:id="rId13"/>
    <p:sldId id="301" r:id="rId14"/>
    <p:sldId id="302" r:id="rId15"/>
    <p:sldId id="323" r:id="rId16"/>
    <p:sldId id="305" r:id="rId17"/>
    <p:sldId id="306" r:id="rId18"/>
    <p:sldId id="307" r:id="rId19"/>
    <p:sldId id="309" r:id="rId20"/>
    <p:sldId id="324" r:id="rId21"/>
    <p:sldId id="325" r:id="rId22"/>
    <p:sldId id="318" r:id="rId23"/>
    <p:sldId id="310" r:id="rId24"/>
    <p:sldId id="312" r:id="rId25"/>
    <p:sldId id="322" r:id="rId26"/>
    <p:sldId id="308" r:id="rId27"/>
    <p:sldId id="326" r:id="rId28"/>
    <p:sldId id="316" r:id="rId29"/>
    <p:sldId id="315" r:id="rId30"/>
    <p:sldId id="317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17A8"/>
    <a:srgbClr val="FF600F"/>
    <a:srgbClr val="FE610F"/>
    <a:srgbClr val="05BFE0"/>
    <a:srgbClr val="FD610E"/>
    <a:srgbClr val="FF610F"/>
    <a:srgbClr val="5115A9"/>
    <a:srgbClr val="00B5E2"/>
    <a:srgbClr val="2B008C"/>
    <a:srgbClr val="8A6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58"/>
  </p:normalViewPr>
  <p:slideViewPr>
    <p:cSldViewPr snapToGrid="0" snapToObjects="1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31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9B1A1F-E43C-4677-A835-4B8127F526DC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8038F6-9528-423A-9B4D-C1C41A8C626E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D58D2E-B279-4689-96BB-DC7796A89D1A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6B21-BB42-4E3A-8D44-BE676E8AFEA9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CA9-91DD-4764-8849-D7A152D866EB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A41B-2264-466C-A15A-BEBB5BDC4179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7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1838738"/>
            <a:ext cx="4075113" cy="50192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1838738"/>
            <a:ext cx="4088235" cy="5019262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2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54D77C-4CD7-4581-AE24-2934275A80FF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3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1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DBB27-F700-4543-ABFA-82AC6AC2DED4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1A0C-EF8A-4057-A078-7CA121E04E2F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24BE-BE91-4C1F-8FA3-0787048F713A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5FC-4CC1-4408-A9C6-058FE2F22DDD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53BF-89B1-4C15-87DF-754C3E35B7E3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E6D6-61F8-43F6-B5E9-7EA1EA7AE524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00%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1761E8-BE4D-436C-B63F-FE639550EFBB}" type="datetime3">
              <a:rPr lang="en-US" smtClean="0"/>
              <a:t>27 October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A009D-F1B4-41D5-970C-FA422C3EF2CC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4D3E-90E4-409B-9AB5-BAEB012A1875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228D-589D-4F3B-AA6B-A73545DBC6E4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0F962-69C7-450D-81A5-3749DDF9E527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C9D997-B34B-49FB-BDED-BDAF8071381D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51D2B-140F-4962-A91E-4AF5751D382F}" type="datetime3">
              <a:rPr lang="en-US" smtClean="0"/>
              <a:t>27 October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0EAF8-B7D9-4428-AF2D-828DAC09B06F}" type="datetime3">
              <a:rPr lang="en-US" smtClean="0"/>
              <a:t>27 October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37D753-3E36-4FF7-860A-E5E469355BC4}" type="datetime3">
              <a:rPr lang="en-US" smtClean="0"/>
              <a:t>27 October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98876" y="341313"/>
            <a:ext cx="5760071" cy="5758791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E77CF-23B3-495D-9DB2-9C5726331880}" type="datetime3">
              <a:rPr lang="en-US" smtClean="0"/>
              <a:t>27 October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4ADCBF-3DC3-474F-B9AA-897B03E4F25D}" type="datetime3">
              <a:rPr lang="en-US" smtClean="0"/>
              <a:t>27 October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992C1-055C-4BEA-91C1-EAD222299C64}" type="datetime3">
              <a:rPr lang="en-US" smtClean="0"/>
              <a:t>27 October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VIOLET</a:t>
            </a:r>
          </a:p>
          <a:p>
            <a:pPr algn="l"/>
            <a:r>
              <a:rPr lang="en-US" sz="1800" b="1" dirty="0"/>
              <a:t>79</a:t>
            </a:r>
            <a:r>
              <a:rPr lang="en-US" sz="1800" dirty="0"/>
              <a:t>  /  </a:t>
            </a:r>
            <a:r>
              <a:rPr lang="en-US" sz="1800" b="1" dirty="0"/>
              <a:t>23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VIOLET</a:t>
            </a:r>
          </a:p>
          <a:p>
            <a:pPr algn="l"/>
            <a:r>
              <a:rPr lang="en-US" sz="1800" b="1" dirty="0"/>
              <a:t>43</a:t>
            </a:r>
            <a:r>
              <a:rPr lang="en-US" sz="1800" dirty="0"/>
              <a:t>  /  </a:t>
            </a:r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VIOLET</a:t>
            </a:r>
          </a:p>
          <a:p>
            <a:pPr algn="l"/>
            <a:r>
              <a:rPr lang="en-US" sz="1800" b="1" dirty="0"/>
              <a:t>138</a:t>
            </a:r>
            <a:r>
              <a:rPr lang="en-US" sz="1800" dirty="0"/>
              <a:t>  /  </a:t>
            </a:r>
            <a:r>
              <a:rPr lang="en-US" sz="1800" b="1" dirty="0"/>
              <a:t>102</a:t>
            </a:r>
            <a:r>
              <a:rPr lang="en-US" sz="1800" dirty="0"/>
              <a:t>  /  </a:t>
            </a:r>
            <a:r>
              <a:rPr lang="en-US" sz="1800" b="1" dirty="0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196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TANGERINE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  <a:r>
              <a:rPr lang="en-US" sz="1800" dirty="0"/>
              <a:t>  /  </a:t>
            </a:r>
            <a:r>
              <a:rPr lang="en-US" sz="1800" b="1" dirty="0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TANGERINE</a:t>
            </a:r>
          </a:p>
          <a:p>
            <a:pPr algn="l"/>
            <a:r>
              <a:rPr lang="en-US" sz="1800" b="1" dirty="0"/>
              <a:t>221</a:t>
            </a:r>
            <a:r>
              <a:rPr lang="en-US" sz="1800" dirty="0"/>
              <a:t>  /  </a:t>
            </a:r>
            <a:r>
              <a:rPr lang="en-US" sz="1800" b="1" dirty="0"/>
              <a:t>49</a:t>
            </a:r>
            <a:r>
              <a:rPr lang="en-US" sz="1800" dirty="0"/>
              <a:t>  /  </a:t>
            </a:r>
            <a:r>
              <a:rPr lang="en-US" sz="1800" b="1" dirty="0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TANGRINE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148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201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AQUA</a:t>
            </a:r>
          </a:p>
          <a:p>
            <a:pPr algn="l"/>
            <a:r>
              <a:rPr lang="en-US" sz="1800" b="1" dirty="0"/>
              <a:t>5</a:t>
            </a:r>
            <a:r>
              <a:rPr lang="en-US" sz="1800" dirty="0"/>
              <a:t>  /  </a:t>
            </a:r>
            <a:r>
              <a:rPr lang="en-US" sz="1800" b="1" dirty="0"/>
              <a:t>191</a:t>
            </a:r>
            <a:r>
              <a:rPr lang="en-US" sz="1800" dirty="0"/>
              <a:t>  /  </a:t>
            </a:r>
            <a:r>
              <a:rPr lang="en-US" sz="1800" b="1" dirty="0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AQUA</a:t>
            </a:r>
          </a:p>
          <a:p>
            <a:pPr algn="l"/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128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AQUA</a:t>
            </a:r>
          </a:p>
          <a:p>
            <a:pPr algn="l"/>
            <a:r>
              <a:rPr lang="en-US" sz="1800" b="1" dirty="0"/>
              <a:t>89</a:t>
            </a:r>
            <a:r>
              <a:rPr lang="en-US" sz="1800" dirty="0"/>
              <a:t>  /  </a:t>
            </a:r>
            <a:r>
              <a:rPr lang="en-US" sz="1800" b="1" dirty="0"/>
              <a:t>212</a:t>
            </a:r>
            <a:r>
              <a:rPr lang="en-US" sz="1800" dirty="0"/>
              <a:t>  /  </a:t>
            </a:r>
            <a:r>
              <a:rPr lang="en-US" sz="1800" b="1" dirty="0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171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232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229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220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 dirty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218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PMI RGB COLOR PALETTE</a:t>
            </a:r>
          </a:p>
          <a:p>
            <a:r>
              <a:rPr lang="en-US" dirty="0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EEE826-37E9-4DBC-ABB8-E18709F6CF4C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993DD7-71BE-4126-A670-63D26C42868C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4BC2B1-6B93-4202-8426-5F147965869B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52E50D-8ACC-4954-AA75-0D92AB4BCC2F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5E725F-AAC8-437E-94A4-842899810245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D9B7EB-CC8C-4E31-8437-DA9CA6CE0D93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BC5565-6B20-4D3A-9CD3-DC59F8C72ABF}" type="datetime3">
              <a:rPr lang="en-US" smtClean="0"/>
              <a:t>27 October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Making Ideas Reality: The Entrepreneurial Project Manager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m.abbiw@mgaconsultingltd.com" TargetMode="Externa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71539-4396-E84B-9B0B-32507DFC7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1734906"/>
            <a:ext cx="5304367" cy="1719262"/>
          </a:xfrm>
        </p:spPr>
        <p:txBody>
          <a:bodyPr/>
          <a:lstStyle/>
          <a:p>
            <a:r>
              <a:rPr lang="en-US" sz="4000" b="1" dirty="0">
                <a:solidFill>
                  <a:srgbClr val="FF610F"/>
                </a:solidFill>
                <a:latin typeface="Trebuchet MS" panose="020B0603020202020204" pitchFamily="34" charset="0"/>
              </a:rPr>
              <a:t>MAKING IDEAS REALITY: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96600-21B3-9746-B4F4-76B6C5663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699" y="3608388"/>
            <a:ext cx="5228167" cy="473075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5BFE0"/>
                </a:solidFill>
                <a:effectLst/>
                <a:uLnTx/>
                <a:uFillTx/>
                <a:latin typeface="Trebuchet MS" panose="020B0603020202020204" pitchFamily="34" charset="0"/>
              </a:rPr>
              <a:t>THE ENTREPRENEURIAL 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5BFE0"/>
                </a:solidFill>
                <a:effectLst/>
                <a:uLnTx/>
                <a:uFillTx/>
                <a:latin typeface="Trebuchet MS" panose="020B0603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5BFE0"/>
                </a:solidFill>
                <a:effectLst/>
                <a:uLnTx/>
                <a:uFillTx/>
                <a:latin typeface="Trebuchet MS" panose="020B0603020202020204" pitchFamily="34" charset="0"/>
              </a:rPr>
              <a:t>PROJECT MANAGER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C0E32C-53E3-F031-F373-60BF76FA6A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5519208"/>
            <a:ext cx="3760788" cy="521758"/>
          </a:xfrm>
        </p:spPr>
        <p:txBody>
          <a:bodyPr/>
          <a:lstStyle/>
          <a:p>
            <a:r>
              <a:rPr lang="en-US" sz="1600" b="1" dirty="0">
                <a:latin typeface="Trebuchet MS" panose="020B0603020202020204" pitchFamily="34" charset="0"/>
              </a:rPr>
              <a:t>Michael Abbiw |  PMI Ghana Chapter</a:t>
            </a:r>
          </a:p>
          <a:p>
            <a:pPr lvl="1"/>
            <a:r>
              <a:rPr lang="en-US" sz="1600" b="1" dirty="0">
                <a:latin typeface="Trebuchet MS" panose="020B0603020202020204" pitchFamily="34" charset="0"/>
              </a:rPr>
              <a:t>27/10/2023</a:t>
            </a:r>
          </a:p>
        </p:txBody>
      </p:sp>
    </p:spTree>
    <p:extLst>
      <p:ext uri="{BB962C8B-B14F-4D97-AF65-F5344CB8AC3E}">
        <p14:creationId xmlns:p14="http://schemas.microsoft.com/office/powerpoint/2010/main" val="38519052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6734-3A09-EE70-354F-BC7759E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02838"/>
            <a:ext cx="11558588" cy="900319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5115A9"/>
                </a:solidFill>
                <a:latin typeface="Trebuchet MS" panose="020B0603020202020204" pitchFamily="34" charset="0"/>
              </a:rPr>
              <a:t>CHARACTERISTICS OF AN ENTREPRENEURIAL PROJECT MANAGER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033A-C8C2-B1DA-F894-FCA7CDCE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6B21-BB42-4E3A-8D44-BE676E8AFEA9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C828A-2C9D-672D-4E2B-8D7843F5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AAC1F-C96B-8EE9-6104-12EBB5D3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905DB4-05D6-D68B-FBDE-84DF35C40DEE}"/>
              </a:ext>
            </a:extLst>
          </p:cNvPr>
          <p:cNvSpPr txBox="1">
            <a:spLocks/>
          </p:cNvSpPr>
          <p:nvPr/>
        </p:nvSpPr>
        <p:spPr>
          <a:xfrm>
            <a:off x="809804" y="1330518"/>
            <a:ext cx="10567630" cy="50797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5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93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/>
              <a:t>Notable Characteristics Features Include:</a:t>
            </a:r>
          </a:p>
        </p:txBody>
      </p:sp>
      <p:sp>
        <p:nvSpPr>
          <p:cNvPr id="50" name="Freeform 531">
            <a:extLst>
              <a:ext uri="{FF2B5EF4-FFF2-40B4-BE49-F238E27FC236}">
                <a16:creationId xmlns:a16="http://schemas.microsoft.com/office/drawing/2014/main" id="{B509D6AC-6BC7-FC83-96AA-A5B2AE09C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04" y="3931963"/>
            <a:ext cx="1644940" cy="302949"/>
          </a:xfrm>
          <a:custGeom>
            <a:avLst/>
            <a:gdLst>
              <a:gd name="T0" fmla="*/ 2894 w 2895"/>
              <a:gd name="T1" fmla="*/ 531 h 532"/>
              <a:gd name="T2" fmla="*/ 0 w 2895"/>
              <a:gd name="T3" fmla="*/ 531 h 532"/>
              <a:gd name="T4" fmla="*/ 0 w 2895"/>
              <a:gd name="T5" fmla="*/ 0 h 532"/>
              <a:gd name="T6" fmla="*/ 2894 w 2895"/>
              <a:gd name="T7" fmla="*/ 0 h 532"/>
              <a:gd name="T8" fmla="*/ 2894 w 2895"/>
              <a:gd name="T9" fmla="*/ 531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95" h="532">
                <a:moveTo>
                  <a:pt x="2894" y="531"/>
                </a:moveTo>
                <a:lnTo>
                  <a:pt x="0" y="531"/>
                </a:lnTo>
                <a:lnTo>
                  <a:pt x="0" y="0"/>
                </a:lnTo>
                <a:lnTo>
                  <a:pt x="2894" y="0"/>
                </a:lnTo>
                <a:lnTo>
                  <a:pt x="2894" y="531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reeform 532">
            <a:extLst>
              <a:ext uri="{FF2B5EF4-FFF2-40B4-BE49-F238E27FC236}">
                <a16:creationId xmlns:a16="http://schemas.microsoft.com/office/drawing/2014/main" id="{A8758244-9181-7711-FF1B-309D376E0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121" y="3931963"/>
            <a:ext cx="1644940" cy="302949"/>
          </a:xfrm>
          <a:custGeom>
            <a:avLst/>
            <a:gdLst>
              <a:gd name="T0" fmla="*/ 2894 w 2895"/>
              <a:gd name="T1" fmla="*/ 531 h 532"/>
              <a:gd name="T2" fmla="*/ 0 w 2895"/>
              <a:gd name="T3" fmla="*/ 531 h 532"/>
              <a:gd name="T4" fmla="*/ 0 w 2895"/>
              <a:gd name="T5" fmla="*/ 0 h 532"/>
              <a:gd name="T6" fmla="*/ 2894 w 2895"/>
              <a:gd name="T7" fmla="*/ 0 h 532"/>
              <a:gd name="T8" fmla="*/ 2894 w 2895"/>
              <a:gd name="T9" fmla="*/ 531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95" h="532">
                <a:moveTo>
                  <a:pt x="2894" y="531"/>
                </a:moveTo>
                <a:lnTo>
                  <a:pt x="0" y="531"/>
                </a:lnTo>
                <a:lnTo>
                  <a:pt x="0" y="0"/>
                </a:lnTo>
                <a:lnTo>
                  <a:pt x="2894" y="0"/>
                </a:lnTo>
                <a:lnTo>
                  <a:pt x="2894" y="531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reeform 533">
            <a:extLst>
              <a:ext uri="{FF2B5EF4-FFF2-40B4-BE49-F238E27FC236}">
                <a16:creationId xmlns:a16="http://schemas.microsoft.com/office/drawing/2014/main" id="{2DD48792-D229-9CB6-5C38-244B0D382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343" y="3931963"/>
            <a:ext cx="1642435" cy="302949"/>
          </a:xfrm>
          <a:custGeom>
            <a:avLst/>
            <a:gdLst>
              <a:gd name="T0" fmla="*/ 2893 w 2894"/>
              <a:gd name="T1" fmla="*/ 531 h 532"/>
              <a:gd name="T2" fmla="*/ 0 w 2894"/>
              <a:gd name="T3" fmla="*/ 531 h 532"/>
              <a:gd name="T4" fmla="*/ 0 w 2894"/>
              <a:gd name="T5" fmla="*/ 0 h 532"/>
              <a:gd name="T6" fmla="*/ 2893 w 2894"/>
              <a:gd name="T7" fmla="*/ 0 h 532"/>
              <a:gd name="T8" fmla="*/ 2893 w 2894"/>
              <a:gd name="T9" fmla="*/ 531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94" h="532">
                <a:moveTo>
                  <a:pt x="2893" y="531"/>
                </a:moveTo>
                <a:lnTo>
                  <a:pt x="0" y="531"/>
                </a:lnTo>
                <a:lnTo>
                  <a:pt x="0" y="0"/>
                </a:lnTo>
                <a:lnTo>
                  <a:pt x="2893" y="0"/>
                </a:lnTo>
                <a:lnTo>
                  <a:pt x="2893" y="531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reeform 534">
            <a:extLst>
              <a:ext uri="{FF2B5EF4-FFF2-40B4-BE49-F238E27FC236}">
                <a16:creationId xmlns:a16="http://schemas.microsoft.com/office/drawing/2014/main" id="{D2447964-5007-FC2F-6854-164A32515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563" y="3931963"/>
            <a:ext cx="1642435" cy="302949"/>
          </a:xfrm>
          <a:custGeom>
            <a:avLst/>
            <a:gdLst>
              <a:gd name="T0" fmla="*/ 2892 w 2893"/>
              <a:gd name="T1" fmla="*/ 531 h 532"/>
              <a:gd name="T2" fmla="*/ 0 w 2893"/>
              <a:gd name="T3" fmla="*/ 531 h 532"/>
              <a:gd name="T4" fmla="*/ 0 w 2893"/>
              <a:gd name="T5" fmla="*/ 0 h 532"/>
              <a:gd name="T6" fmla="*/ 2892 w 2893"/>
              <a:gd name="T7" fmla="*/ 0 h 532"/>
              <a:gd name="T8" fmla="*/ 2892 w 2893"/>
              <a:gd name="T9" fmla="*/ 531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93" h="532">
                <a:moveTo>
                  <a:pt x="2892" y="531"/>
                </a:moveTo>
                <a:lnTo>
                  <a:pt x="0" y="531"/>
                </a:lnTo>
                <a:lnTo>
                  <a:pt x="0" y="0"/>
                </a:lnTo>
                <a:lnTo>
                  <a:pt x="2892" y="0"/>
                </a:lnTo>
                <a:lnTo>
                  <a:pt x="2892" y="53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reeform 535">
            <a:extLst>
              <a:ext uri="{FF2B5EF4-FFF2-40B4-BE49-F238E27FC236}">
                <a16:creationId xmlns:a16="http://schemas.microsoft.com/office/drawing/2014/main" id="{5EBE963E-46CA-2EB6-399A-C6E5ED550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0280" y="3931963"/>
            <a:ext cx="1644940" cy="302949"/>
          </a:xfrm>
          <a:custGeom>
            <a:avLst/>
            <a:gdLst>
              <a:gd name="T0" fmla="*/ 2894 w 2895"/>
              <a:gd name="T1" fmla="*/ 531 h 532"/>
              <a:gd name="T2" fmla="*/ 0 w 2895"/>
              <a:gd name="T3" fmla="*/ 531 h 532"/>
              <a:gd name="T4" fmla="*/ 0 w 2895"/>
              <a:gd name="T5" fmla="*/ 0 h 532"/>
              <a:gd name="T6" fmla="*/ 2894 w 2895"/>
              <a:gd name="T7" fmla="*/ 0 h 532"/>
              <a:gd name="T8" fmla="*/ 2894 w 2895"/>
              <a:gd name="T9" fmla="*/ 531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95" h="532">
                <a:moveTo>
                  <a:pt x="2894" y="531"/>
                </a:moveTo>
                <a:lnTo>
                  <a:pt x="0" y="531"/>
                </a:lnTo>
                <a:lnTo>
                  <a:pt x="0" y="0"/>
                </a:lnTo>
                <a:lnTo>
                  <a:pt x="2894" y="0"/>
                </a:lnTo>
                <a:lnTo>
                  <a:pt x="2894" y="531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 536">
            <a:extLst>
              <a:ext uri="{FF2B5EF4-FFF2-40B4-BE49-F238E27FC236}">
                <a16:creationId xmlns:a16="http://schemas.microsoft.com/office/drawing/2014/main" id="{CE43B1A7-0B7D-DBB5-B92A-E0757E924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5501" y="3931963"/>
            <a:ext cx="1644938" cy="302949"/>
          </a:xfrm>
          <a:custGeom>
            <a:avLst/>
            <a:gdLst>
              <a:gd name="T0" fmla="*/ 2894 w 2895"/>
              <a:gd name="T1" fmla="*/ 531 h 532"/>
              <a:gd name="T2" fmla="*/ 0 w 2895"/>
              <a:gd name="T3" fmla="*/ 531 h 532"/>
              <a:gd name="T4" fmla="*/ 0 w 2895"/>
              <a:gd name="T5" fmla="*/ 0 h 532"/>
              <a:gd name="T6" fmla="*/ 2894 w 2895"/>
              <a:gd name="T7" fmla="*/ 0 h 532"/>
              <a:gd name="T8" fmla="*/ 2894 w 2895"/>
              <a:gd name="T9" fmla="*/ 531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95" h="532">
                <a:moveTo>
                  <a:pt x="2894" y="531"/>
                </a:moveTo>
                <a:lnTo>
                  <a:pt x="0" y="531"/>
                </a:lnTo>
                <a:lnTo>
                  <a:pt x="0" y="0"/>
                </a:lnTo>
                <a:lnTo>
                  <a:pt x="2894" y="0"/>
                </a:lnTo>
                <a:lnTo>
                  <a:pt x="2894" y="531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reeform 538">
            <a:extLst>
              <a:ext uri="{FF2B5EF4-FFF2-40B4-BE49-F238E27FC236}">
                <a16:creationId xmlns:a16="http://schemas.microsoft.com/office/drawing/2014/main" id="{EC63EB2D-3D41-5067-0AAD-907E15DA7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225" y="5021077"/>
            <a:ext cx="152726" cy="192787"/>
          </a:xfrm>
          <a:custGeom>
            <a:avLst/>
            <a:gdLst>
              <a:gd name="T0" fmla="*/ 135 w 271"/>
              <a:gd name="T1" fmla="*/ 338 h 339"/>
              <a:gd name="T2" fmla="*/ 0 w 271"/>
              <a:gd name="T3" fmla="*/ 0 h 339"/>
              <a:gd name="T4" fmla="*/ 135 w 271"/>
              <a:gd name="T5" fmla="*/ 76 h 339"/>
              <a:gd name="T6" fmla="*/ 270 w 271"/>
              <a:gd name="T7" fmla="*/ 0 h 339"/>
              <a:gd name="T8" fmla="*/ 135 w 271"/>
              <a:gd name="T9" fmla="*/ 338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339">
                <a:moveTo>
                  <a:pt x="135" y="338"/>
                </a:moveTo>
                <a:lnTo>
                  <a:pt x="0" y="0"/>
                </a:lnTo>
                <a:lnTo>
                  <a:pt x="135" y="76"/>
                </a:lnTo>
                <a:lnTo>
                  <a:pt x="270" y="0"/>
                </a:lnTo>
                <a:lnTo>
                  <a:pt x="135" y="338"/>
                </a:lnTo>
              </a:path>
            </a:pathLst>
          </a:custGeom>
          <a:solidFill>
            <a:schemeClr val="bg1">
              <a:lumMod val="50000"/>
              <a:alpha val="3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539">
            <a:extLst>
              <a:ext uri="{FF2B5EF4-FFF2-40B4-BE49-F238E27FC236}">
                <a16:creationId xmlns:a16="http://schemas.microsoft.com/office/drawing/2014/main" id="{16D6A425-30F7-75AE-F220-3852E5280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343" y="4372616"/>
            <a:ext cx="1642435" cy="703542"/>
          </a:xfrm>
          <a:custGeom>
            <a:avLst/>
            <a:gdLst>
              <a:gd name="T0" fmla="*/ 0 w 2894"/>
              <a:gd name="T1" fmla="*/ 0 h 1241"/>
              <a:gd name="T2" fmla="*/ 2893 w 2894"/>
              <a:gd name="T3" fmla="*/ 0 h 1241"/>
              <a:gd name="T4" fmla="*/ 2893 w 2894"/>
              <a:gd name="T5" fmla="*/ 1240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94" h="1241">
                <a:moveTo>
                  <a:pt x="0" y="0"/>
                </a:moveTo>
                <a:lnTo>
                  <a:pt x="2893" y="0"/>
                </a:lnTo>
                <a:lnTo>
                  <a:pt x="2893" y="1240"/>
                </a:lnTo>
              </a:path>
            </a:pathLst>
          </a:custGeom>
          <a:noFill/>
          <a:ln w="38100" cap="flat">
            <a:solidFill>
              <a:schemeClr val="bg1">
                <a:lumMod val="50000"/>
                <a:alpha val="3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40">
            <a:extLst>
              <a:ext uri="{FF2B5EF4-FFF2-40B4-BE49-F238E27FC236}">
                <a16:creationId xmlns:a16="http://schemas.microsoft.com/office/drawing/2014/main" id="{A72390C3-D328-67F3-4F9F-94837BB08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666" y="5021077"/>
            <a:ext cx="152726" cy="192787"/>
          </a:xfrm>
          <a:custGeom>
            <a:avLst/>
            <a:gdLst>
              <a:gd name="T0" fmla="*/ 135 w 271"/>
              <a:gd name="T1" fmla="*/ 338 h 339"/>
              <a:gd name="T2" fmla="*/ 0 w 271"/>
              <a:gd name="T3" fmla="*/ 0 h 339"/>
              <a:gd name="T4" fmla="*/ 135 w 271"/>
              <a:gd name="T5" fmla="*/ 76 h 339"/>
              <a:gd name="T6" fmla="*/ 270 w 271"/>
              <a:gd name="T7" fmla="*/ 0 h 339"/>
              <a:gd name="T8" fmla="*/ 135 w 271"/>
              <a:gd name="T9" fmla="*/ 338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339">
                <a:moveTo>
                  <a:pt x="135" y="338"/>
                </a:moveTo>
                <a:lnTo>
                  <a:pt x="0" y="0"/>
                </a:lnTo>
                <a:lnTo>
                  <a:pt x="135" y="76"/>
                </a:lnTo>
                <a:lnTo>
                  <a:pt x="270" y="0"/>
                </a:lnTo>
                <a:lnTo>
                  <a:pt x="135" y="338"/>
                </a:lnTo>
              </a:path>
            </a:pathLst>
          </a:custGeom>
          <a:solidFill>
            <a:schemeClr val="bg1">
              <a:lumMod val="50000"/>
              <a:alpha val="3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542">
            <a:extLst>
              <a:ext uri="{FF2B5EF4-FFF2-40B4-BE49-F238E27FC236}">
                <a16:creationId xmlns:a16="http://schemas.microsoft.com/office/drawing/2014/main" id="{245ACB93-1033-1924-012A-399069A8F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7603" y="5021077"/>
            <a:ext cx="152727" cy="192787"/>
          </a:xfrm>
          <a:custGeom>
            <a:avLst/>
            <a:gdLst>
              <a:gd name="T0" fmla="*/ 135 w 271"/>
              <a:gd name="T1" fmla="*/ 338 h 339"/>
              <a:gd name="T2" fmla="*/ 0 w 271"/>
              <a:gd name="T3" fmla="*/ 0 h 339"/>
              <a:gd name="T4" fmla="*/ 135 w 271"/>
              <a:gd name="T5" fmla="*/ 76 h 339"/>
              <a:gd name="T6" fmla="*/ 270 w 271"/>
              <a:gd name="T7" fmla="*/ 0 h 339"/>
              <a:gd name="T8" fmla="*/ 135 w 271"/>
              <a:gd name="T9" fmla="*/ 338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339">
                <a:moveTo>
                  <a:pt x="135" y="338"/>
                </a:moveTo>
                <a:lnTo>
                  <a:pt x="0" y="0"/>
                </a:lnTo>
                <a:lnTo>
                  <a:pt x="135" y="76"/>
                </a:lnTo>
                <a:lnTo>
                  <a:pt x="270" y="0"/>
                </a:lnTo>
                <a:lnTo>
                  <a:pt x="135" y="338"/>
                </a:lnTo>
              </a:path>
            </a:pathLst>
          </a:custGeom>
          <a:solidFill>
            <a:schemeClr val="bg1">
              <a:lumMod val="50000"/>
              <a:alpha val="3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 544">
            <a:extLst>
              <a:ext uri="{FF2B5EF4-FFF2-40B4-BE49-F238E27FC236}">
                <a16:creationId xmlns:a16="http://schemas.microsoft.com/office/drawing/2014/main" id="{6C765980-9953-1AF7-C204-0B9B801B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445" y="2955515"/>
            <a:ext cx="152727" cy="192785"/>
          </a:xfrm>
          <a:custGeom>
            <a:avLst/>
            <a:gdLst>
              <a:gd name="T0" fmla="*/ 135 w 271"/>
              <a:gd name="T1" fmla="*/ 0 h 338"/>
              <a:gd name="T2" fmla="*/ 270 w 271"/>
              <a:gd name="T3" fmla="*/ 337 h 338"/>
              <a:gd name="T4" fmla="*/ 135 w 271"/>
              <a:gd name="T5" fmla="*/ 253 h 338"/>
              <a:gd name="T6" fmla="*/ 0 w 271"/>
              <a:gd name="T7" fmla="*/ 337 h 338"/>
              <a:gd name="T8" fmla="*/ 135 w 271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338">
                <a:moveTo>
                  <a:pt x="135" y="0"/>
                </a:moveTo>
                <a:lnTo>
                  <a:pt x="270" y="337"/>
                </a:lnTo>
                <a:lnTo>
                  <a:pt x="135" y="253"/>
                </a:lnTo>
                <a:lnTo>
                  <a:pt x="0" y="337"/>
                </a:lnTo>
                <a:lnTo>
                  <a:pt x="135" y="0"/>
                </a:lnTo>
              </a:path>
            </a:pathLst>
          </a:custGeom>
          <a:solidFill>
            <a:schemeClr val="bg1">
              <a:lumMod val="50000"/>
              <a:alpha val="3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545">
            <a:extLst>
              <a:ext uri="{FF2B5EF4-FFF2-40B4-BE49-F238E27FC236}">
                <a16:creationId xmlns:a16="http://schemas.microsoft.com/office/drawing/2014/main" id="{FF49DCE2-DECB-251E-2DB1-9C9A442F4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563" y="3090716"/>
            <a:ext cx="1642435" cy="703542"/>
          </a:xfrm>
          <a:custGeom>
            <a:avLst/>
            <a:gdLst>
              <a:gd name="T0" fmla="*/ 0 w 2893"/>
              <a:gd name="T1" fmla="*/ 1239 h 1240"/>
              <a:gd name="T2" fmla="*/ 2892 w 2893"/>
              <a:gd name="T3" fmla="*/ 1239 h 1240"/>
              <a:gd name="T4" fmla="*/ 2892 w 2893"/>
              <a:gd name="T5" fmla="*/ 0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93" h="1240">
                <a:moveTo>
                  <a:pt x="0" y="1239"/>
                </a:moveTo>
                <a:lnTo>
                  <a:pt x="2892" y="1239"/>
                </a:lnTo>
                <a:lnTo>
                  <a:pt x="2892" y="0"/>
                </a:lnTo>
              </a:path>
            </a:pathLst>
          </a:custGeom>
          <a:noFill/>
          <a:ln w="38100" cap="flat">
            <a:solidFill>
              <a:schemeClr val="bg1">
                <a:lumMod val="50000"/>
                <a:alpha val="3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 546">
            <a:extLst>
              <a:ext uri="{FF2B5EF4-FFF2-40B4-BE49-F238E27FC236}">
                <a16:creationId xmlns:a16="http://schemas.microsoft.com/office/drawing/2014/main" id="{3C4B20CC-BDC8-72F7-D188-B7425B307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2383" y="2955515"/>
            <a:ext cx="152726" cy="192785"/>
          </a:xfrm>
          <a:custGeom>
            <a:avLst/>
            <a:gdLst>
              <a:gd name="T0" fmla="*/ 135 w 271"/>
              <a:gd name="T1" fmla="*/ 0 h 338"/>
              <a:gd name="T2" fmla="*/ 270 w 271"/>
              <a:gd name="T3" fmla="*/ 337 h 338"/>
              <a:gd name="T4" fmla="*/ 135 w 271"/>
              <a:gd name="T5" fmla="*/ 253 h 338"/>
              <a:gd name="T6" fmla="*/ 0 w 271"/>
              <a:gd name="T7" fmla="*/ 337 h 338"/>
              <a:gd name="T8" fmla="*/ 135 w 271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1" h="338">
                <a:moveTo>
                  <a:pt x="135" y="0"/>
                </a:moveTo>
                <a:lnTo>
                  <a:pt x="270" y="337"/>
                </a:lnTo>
                <a:lnTo>
                  <a:pt x="135" y="253"/>
                </a:lnTo>
                <a:lnTo>
                  <a:pt x="0" y="337"/>
                </a:lnTo>
                <a:lnTo>
                  <a:pt x="135" y="0"/>
                </a:lnTo>
              </a:path>
            </a:pathLst>
          </a:custGeom>
          <a:solidFill>
            <a:schemeClr val="bg1">
              <a:lumMod val="50000"/>
              <a:alpha val="3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548">
            <a:extLst>
              <a:ext uri="{FF2B5EF4-FFF2-40B4-BE49-F238E27FC236}">
                <a16:creationId xmlns:a16="http://schemas.microsoft.com/office/drawing/2014/main" id="{B83F82B4-E278-B182-297A-C3B1EB2EC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2825" y="2955515"/>
            <a:ext cx="157733" cy="192785"/>
          </a:xfrm>
          <a:custGeom>
            <a:avLst/>
            <a:gdLst>
              <a:gd name="T0" fmla="*/ 135 w 279"/>
              <a:gd name="T1" fmla="*/ 0 h 338"/>
              <a:gd name="T2" fmla="*/ 278 w 279"/>
              <a:gd name="T3" fmla="*/ 337 h 338"/>
              <a:gd name="T4" fmla="*/ 135 w 279"/>
              <a:gd name="T5" fmla="*/ 253 h 338"/>
              <a:gd name="T6" fmla="*/ 0 w 279"/>
              <a:gd name="T7" fmla="*/ 337 h 338"/>
              <a:gd name="T8" fmla="*/ 135 w 279"/>
              <a:gd name="T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" h="338">
                <a:moveTo>
                  <a:pt x="135" y="0"/>
                </a:moveTo>
                <a:lnTo>
                  <a:pt x="278" y="337"/>
                </a:lnTo>
                <a:lnTo>
                  <a:pt x="135" y="253"/>
                </a:lnTo>
                <a:lnTo>
                  <a:pt x="0" y="337"/>
                </a:lnTo>
                <a:lnTo>
                  <a:pt x="135" y="0"/>
                </a:lnTo>
              </a:path>
            </a:pathLst>
          </a:custGeom>
          <a:solidFill>
            <a:schemeClr val="bg1">
              <a:lumMod val="50000"/>
              <a:alpha val="3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Freeform 537">
            <a:extLst>
              <a:ext uri="{FF2B5EF4-FFF2-40B4-BE49-F238E27FC236}">
                <a16:creationId xmlns:a16="http://schemas.microsoft.com/office/drawing/2014/main" id="{D4C02E54-A5A6-6504-D8BE-EFD88C919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04" y="4372616"/>
            <a:ext cx="1644940" cy="703542"/>
          </a:xfrm>
          <a:custGeom>
            <a:avLst/>
            <a:gdLst>
              <a:gd name="T0" fmla="*/ 0 w 2895"/>
              <a:gd name="T1" fmla="*/ 0 h 1241"/>
              <a:gd name="T2" fmla="*/ 2894 w 2895"/>
              <a:gd name="T3" fmla="*/ 0 h 1241"/>
              <a:gd name="T4" fmla="*/ 2894 w 2895"/>
              <a:gd name="T5" fmla="*/ 1240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95" h="1241">
                <a:moveTo>
                  <a:pt x="0" y="0"/>
                </a:moveTo>
                <a:lnTo>
                  <a:pt x="2894" y="0"/>
                </a:lnTo>
                <a:lnTo>
                  <a:pt x="2894" y="1240"/>
                </a:lnTo>
              </a:path>
            </a:pathLst>
          </a:custGeom>
          <a:noFill/>
          <a:ln w="38100" cap="flat">
            <a:solidFill>
              <a:schemeClr val="bg1">
                <a:lumMod val="50000"/>
                <a:alpha val="3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 541">
            <a:extLst>
              <a:ext uri="{FF2B5EF4-FFF2-40B4-BE49-F238E27FC236}">
                <a16:creationId xmlns:a16="http://schemas.microsoft.com/office/drawing/2014/main" id="{AE6698AC-AEDB-7925-5600-2F319AAEF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0280" y="4372616"/>
            <a:ext cx="1644940" cy="703542"/>
          </a:xfrm>
          <a:custGeom>
            <a:avLst/>
            <a:gdLst>
              <a:gd name="T0" fmla="*/ 0 w 2895"/>
              <a:gd name="T1" fmla="*/ 0 h 1241"/>
              <a:gd name="T2" fmla="*/ 2894 w 2895"/>
              <a:gd name="T3" fmla="*/ 0 h 1241"/>
              <a:gd name="T4" fmla="*/ 2894 w 2895"/>
              <a:gd name="T5" fmla="*/ 1240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95" h="1241">
                <a:moveTo>
                  <a:pt x="0" y="0"/>
                </a:moveTo>
                <a:lnTo>
                  <a:pt x="2894" y="0"/>
                </a:lnTo>
                <a:lnTo>
                  <a:pt x="2894" y="1240"/>
                </a:lnTo>
              </a:path>
            </a:pathLst>
          </a:custGeom>
          <a:noFill/>
          <a:ln w="38100" cap="flat">
            <a:solidFill>
              <a:schemeClr val="bg1">
                <a:lumMod val="50000"/>
                <a:alpha val="3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reeform 543">
            <a:extLst>
              <a:ext uri="{FF2B5EF4-FFF2-40B4-BE49-F238E27FC236}">
                <a16:creationId xmlns:a16="http://schemas.microsoft.com/office/drawing/2014/main" id="{7C484D28-FB81-223C-0D32-DE00FF474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121" y="3090716"/>
            <a:ext cx="1644940" cy="703542"/>
          </a:xfrm>
          <a:custGeom>
            <a:avLst/>
            <a:gdLst>
              <a:gd name="T0" fmla="*/ 0 w 2895"/>
              <a:gd name="T1" fmla="*/ 1239 h 1240"/>
              <a:gd name="T2" fmla="*/ 2894 w 2895"/>
              <a:gd name="T3" fmla="*/ 1239 h 1240"/>
              <a:gd name="T4" fmla="*/ 2894 w 2895"/>
              <a:gd name="T5" fmla="*/ 0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95" h="1240">
                <a:moveTo>
                  <a:pt x="0" y="1239"/>
                </a:moveTo>
                <a:lnTo>
                  <a:pt x="2894" y="1239"/>
                </a:lnTo>
                <a:lnTo>
                  <a:pt x="2894" y="0"/>
                </a:lnTo>
              </a:path>
            </a:pathLst>
          </a:custGeom>
          <a:noFill/>
          <a:ln w="38100" cap="flat">
            <a:solidFill>
              <a:schemeClr val="bg1">
                <a:lumMod val="50000"/>
                <a:alpha val="3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reeform 547">
            <a:extLst>
              <a:ext uri="{FF2B5EF4-FFF2-40B4-BE49-F238E27FC236}">
                <a16:creationId xmlns:a16="http://schemas.microsoft.com/office/drawing/2014/main" id="{DEC211F5-8299-0DDF-6607-8B32AD89A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5501" y="3090716"/>
            <a:ext cx="1644938" cy="703542"/>
          </a:xfrm>
          <a:custGeom>
            <a:avLst/>
            <a:gdLst>
              <a:gd name="T0" fmla="*/ 0 w 2895"/>
              <a:gd name="T1" fmla="*/ 1239 h 1240"/>
              <a:gd name="T2" fmla="*/ 2894 w 2895"/>
              <a:gd name="T3" fmla="*/ 1239 h 1240"/>
              <a:gd name="T4" fmla="*/ 2894 w 2895"/>
              <a:gd name="T5" fmla="*/ 0 h 1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95" h="1240">
                <a:moveTo>
                  <a:pt x="0" y="1239"/>
                </a:moveTo>
                <a:lnTo>
                  <a:pt x="2894" y="1239"/>
                </a:lnTo>
                <a:lnTo>
                  <a:pt x="2894" y="0"/>
                </a:lnTo>
              </a:path>
            </a:pathLst>
          </a:custGeom>
          <a:noFill/>
          <a:ln w="38100" cap="flat">
            <a:solidFill>
              <a:schemeClr val="bg1">
                <a:lumMod val="50000"/>
                <a:alpha val="3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217"/>
            <a:endParaRPr lang="es-MX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CuadroTexto 395">
            <a:extLst>
              <a:ext uri="{FF2B5EF4-FFF2-40B4-BE49-F238E27FC236}">
                <a16:creationId xmlns:a16="http://schemas.microsoft.com/office/drawing/2014/main" id="{5FB9FCF1-56BD-E389-37EF-288C7FFB626E}"/>
              </a:ext>
            </a:extLst>
          </p:cNvPr>
          <p:cNvSpPr txBox="1"/>
          <p:nvPr/>
        </p:nvSpPr>
        <p:spPr>
          <a:xfrm>
            <a:off x="1264719" y="3902719"/>
            <a:ext cx="9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000" b="1" dirty="0">
                <a:solidFill>
                  <a:srgbClr val="FDFFFE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CuadroTexto 395">
            <a:extLst>
              <a:ext uri="{FF2B5EF4-FFF2-40B4-BE49-F238E27FC236}">
                <a16:creationId xmlns:a16="http://schemas.microsoft.com/office/drawing/2014/main" id="{A58FA5D6-FAF9-24E1-E43F-028DC1F91718}"/>
              </a:ext>
            </a:extLst>
          </p:cNvPr>
          <p:cNvSpPr txBox="1"/>
          <p:nvPr/>
        </p:nvSpPr>
        <p:spPr>
          <a:xfrm>
            <a:off x="3117243" y="3902719"/>
            <a:ext cx="9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000" b="1" dirty="0">
                <a:solidFill>
                  <a:srgbClr val="FDFFFE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CuadroTexto 395">
            <a:extLst>
              <a:ext uri="{FF2B5EF4-FFF2-40B4-BE49-F238E27FC236}">
                <a16:creationId xmlns:a16="http://schemas.microsoft.com/office/drawing/2014/main" id="{DB60EA78-0D79-EB15-59CC-759F40CC730A}"/>
              </a:ext>
            </a:extLst>
          </p:cNvPr>
          <p:cNvSpPr txBox="1"/>
          <p:nvPr/>
        </p:nvSpPr>
        <p:spPr>
          <a:xfrm>
            <a:off x="4942879" y="3906465"/>
            <a:ext cx="9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000" b="1" dirty="0">
                <a:solidFill>
                  <a:srgbClr val="FDFFFE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CuadroTexto 395">
            <a:extLst>
              <a:ext uri="{FF2B5EF4-FFF2-40B4-BE49-F238E27FC236}">
                <a16:creationId xmlns:a16="http://schemas.microsoft.com/office/drawing/2014/main" id="{281DE862-16D4-956C-F62D-64253B3176C7}"/>
              </a:ext>
            </a:extLst>
          </p:cNvPr>
          <p:cNvSpPr txBox="1"/>
          <p:nvPr/>
        </p:nvSpPr>
        <p:spPr>
          <a:xfrm>
            <a:off x="6836507" y="3902719"/>
            <a:ext cx="9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000" b="1" dirty="0">
                <a:solidFill>
                  <a:srgbClr val="FDFFFE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CuadroTexto 395">
            <a:extLst>
              <a:ext uri="{FF2B5EF4-FFF2-40B4-BE49-F238E27FC236}">
                <a16:creationId xmlns:a16="http://schemas.microsoft.com/office/drawing/2014/main" id="{3EE3D957-E3B5-3632-14AE-7CD76A48E794}"/>
              </a:ext>
            </a:extLst>
          </p:cNvPr>
          <p:cNvSpPr txBox="1"/>
          <p:nvPr/>
        </p:nvSpPr>
        <p:spPr>
          <a:xfrm>
            <a:off x="8620401" y="3897432"/>
            <a:ext cx="9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000" b="1" dirty="0">
                <a:solidFill>
                  <a:srgbClr val="FDFFFE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3" name="CuadroTexto 395">
            <a:extLst>
              <a:ext uri="{FF2B5EF4-FFF2-40B4-BE49-F238E27FC236}">
                <a16:creationId xmlns:a16="http://schemas.microsoft.com/office/drawing/2014/main" id="{B1A6D8A2-8A0C-216A-221C-8E00617F5DF9}"/>
              </a:ext>
            </a:extLst>
          </p:cNvPr>
          <p:cNvSpPr txBox="1"/>
          <p:nvPr/>
        </p:nvSpPr>
        <p:spPr>
          <a:xfrm>
            <a:off x="10472814" y="3893018"/>
            <a:ext cx="92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000" b="1" dirty="0">
                <a:solidFill>
                  <a:srgbClr val="FDFFFE"/>
                </a:solidFill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74" name="Group 54">
            <a:extLst>
              <a:ext uri="{FF2B5EF4-FFF2-40B4-BE49-F238E27FC236}">
                <a16:creationId xmlns:a16="http://schemas.microsoft.com/office/drawing/2014/main" id="{DAB1B5DB-2884-C207-E605-D0CA14C02EFA}"/>
              </a:ext>
            </a:extLst>
          </p:cNvPr>
          <p:cNvGrpSpPr/>
          <p:nvPr/>
        </p:nvGrpSpPr>
        <p:grpSpPr>
          <a:xfrm>
            <a:off x="-112485" y="4415192"/>
            <a:ext cx="2557539" cy="1294108"/>
            <a:chOff x="3121609" y="11234432"/>
            <a:chExt cx="6178448" cy="1632437"/>
          </a:xfrm>
        </p:grpSpPr>
        <p:sp>
          <p:nvSpPr>
            <p:cNvPr id="75" name="CuadroTexto 395">
              <a:extLst>
                <a:ext uri="{FF2B5EF4-FFF2-40B4-BE49-F238E27FC236}">
                  <a16:creationId xmlns:a16="http://schemas.microsoft.com/office/drawing/2014/main" id="{F804ED4C-F177-8D80-ABBA-B75F1E3D669C}"/>
                </a:ext>
              </a:extLst>
            </p:cNvPr>
            <p:cNvSpPr txBox="1"/>
            <p:nvPr/>
          </p:nvSpPr>
          <p:spPr>
            <a:xfrm>
              <a:off x="3551133" y="11234432"/>
              <a:ext cx="5722566" cy="737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solidFill>
                    <a:srgbClr val="4472C4"/>
                  </a:solidFill>
                  <a:ea typeface="Lato" charset="0"/>
                  <a:cs typeface="Lato" charset="0"/>
                </a:rPr>
                <a:t>Innovation and </a:t>
              </a:r>
            </a:p>
            <a:p>
              <a:pPr algn="r" defTabSz="914217"/>
              <a:r>
                <a:rPr lang="en-US" sz="1600" b="1" dirty="0">
                  <a:solidFill>
                    <a:srgbClr val="4472C4"/>
                  </a:solidFill>
                  <a:ea typeface="Lato" charset="0"/>
                  <a:cs typeface="Lato" charset="0"/>
                </a:rPr>
                <a:t>Risk-Taking</a:t>
              </a: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AA92A127-7F77-75F4-D3E7-5D3140387EA6}"/>
                </a:ext>
              </a:extLst>
            </p:cNvPr>
            <p:cNvSpPr/>
            <p:nvPr/>
          </p:nvSpPr>
          <p:spPr>
            <a:xfrm>
              <a:off x="3121609" y="11935090"/>
              <a:ext cx="6178448" cy="931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US" sz="1400" dirty="0">
                  <a:ea typeface="Lato Light" panose="020F0502020204030203" pitchFamily="34" charset="0"/>
                  <a:cs typeface="Lato Light" panose="020F0502020204030203" pitchFamily="34" charset="0"/>
                </a:rPr>
                <a:t>Takes calculated risks and explore new avenues to achieve project objectives.</a:t>
              </a:r>
            </a:p>
          </p:txBody>
        </p:sp>
      </p:grpSp>
      <p:grpSp>
        <p:nvGrpSpPr>
          <p:cNvPr id="77" name="Group 54">
            <a:extLst>
              <a:ext uri="{FF2B5EF4-FFF2-40B4-BE49-F238E27FC236}">
                <a16:creationId xmlns:a16="http://schemas.microsoft.com/office/drawing/2014/main" id="{98E22134-33B4-609C-7AC5-0EAE5BD25349}"/>
              </a:ext>
            </a:extLst>
          </p:cNvPr>
          <p:cNvGrpSpPr/>
          <p:nvPr/>
        </p:nvGrpSpPr>
        <p:grpSpPr>
          <a:xfrm>
            <a:off x="583543" y="2728915"/>
            <a:ext cx="3603595" cy="1045769"/>
            <a:chOff x="4180946" y="10715328"/>
            <a:chExt cx="5236342" cy="2791195"/>
          </a:xfrm>
        </p:grpSpPr>
        <p:sp>
          <p:nvSpPr>
            <p:cNvPr id="78" name="CuadroTexto 395">
              <a:extLst>
                <a:ext uri="{FF2B5EF4-FFF2-40B4-BE49-F238E27FC236}">
                  <a16:creationId xmlns:a16="http://schemas.microsoft.com/office/drawing/2014/main" id="{F402C6E9-201B-5063-7ADF-3A934677D996}"/>
                </a:ext>
              </a:extLst>
            </p:cNvPr>
            <p:cNvSpPr txBox="1"/>
            <p:nvPr/>
          </p:nvSpPr>
          <p:spPr>
            <a:xfrm>
              <a:off x="4180946" y="10715328"/>
              <a:ext cx="5234181" cy="903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solidFill>
                    <a:srgbClr val="ED7D31"/>
                  </a:solidFill>
                  <a:latin typeface="Arial" panose="020B0604020202020204" pitchFamily="34" charset="0"/>
                  <a:ea typeface="Lato" charset="0"/>
                  <a:cs typeface="Arial" panose="020B0604020202020204" pitchFamily="34" charset="0"/>
                </a:rPr>
                <a:t>Adaptability and Resourcefulness</a:t>
              </a:r>
            </a:p>
          </p:txBody>
        </p:sp>
        <p:sp>
          <p:nvSpPr>
            <p:cNvPr id="79" name="Rectangle 56">
              <a:extLst>
                <a:ext uri="{FF2B5EF4-FFF2-40B4-BE49-F238E27FC236}">
                  <a16:creationId xmlns:a16="http://schemas.microsoft.com/office/drawing/2014/main" id="{F759F270-71B7-EFD0-2DFA-768EEE760A28}"/>
                </a:ext>
              </a:extLst>
            </p:cNvPr>
            <p:cNvSpPr/>
            <p:nvPr/>
          </p:nvSpPr>
          <p:spPr>
            <a:xfrm>
              <a:off x="4291672" y="11535002"/>
              <a:ext cx="5125616" cy="1971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US" sz="1400" dirty="0"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Adjusts project plans and strategies and finds creative solutions to project challenges with limited budgets or time. </a:t>
              </a:r>
            </a:p>
          </p:txBody>
        </p:sp>
      </p:grpSp>
      <p:grpSp>
        <p:nvGrpSpPr>
          <p:cNvPr id="80" name="Group 54">
            <a:extLst>
              <a:ext uri="{FF2B5EF4-FFF2-40B4-BE49-F238E27FC236}">
                <a16:creationId xmlns:a16="http://schemas.microsoft.com/office/drawing/2014/main" id="{44081D0C-0F79-8005-BF94-FD5AE5B2C345}"/>
              </a:ext>
            </a:extLst>
          </p:cNvPr>
          <p:cNvGrpSpPr/>
          <p:nvPr/>
        </p:nvGrpSpPr>
        <p:grpSpPr>
          <a:xfrm>
            <a:off x="2799942" y="4445869"/>
            <a:ext cx="3261123" cy="1289590"/>
            <a:chOff x="3153266" y="11021018"/>
            <a:chExt cx="6131376" cy="1553022"/>
          </a:xfrm>
        </p:grpSpPr>
        <p:sp>
          <p:nvSpPr>
            <p:cNvPr id="81" name="CuadroTexto 395">
              <a:extLst>
                <a:ext uri="{FF2B5EF4-FFF2-40B4-BE49-F238E27FC236}">
                  <a16:creationId xmlns:a16="http://schemas.microsoft.com/office/drawing/2014/main" id="{AFF7FBCD-B42D-564D-B86F-C6A1A9B58B0A}"/>
                </a:ext>
              </a:extLst>
            </p:cNvPr>
            <p:cNvSpPr txBox="1"/>
            <p:nvPr/>
          </p:nvSpPr>
          <p:spPr>
            <a:xfrm>
              <a:off x="3153266" y="11021018"/>
              <a:ext cx="6117130" cy="70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latin typeface="Arial" panose="020B0604020202020204" pitchFamily="34" charset="0"/>
                  <a:ea typeface="Lato" charset="0"/>
                  <a:cs typeface="Arial" panose="020B0604020202020204" pitchFamily="34" charset="0"/>
                </a:rPr>
                <a:t>Customer Oriented and </a:t>
              </a:r>
            </a:p>
            <a:p>
              <a:pPr algn="r" defTabSz="914217"/>
              <a:r>
                <a:rPr lang="en-US" sz="1600" b="1" dirty="0">
                  <a:latin typeface="Arial" panose="020B0604020202020204" pitchFamily="34" charset="0"/>
                  <a:ea typeface="Lato" charset="0"/>
                  <a:cs typeface="Arial" panose="020B0604020202020204" pitchFamily="34" charset="0"/>
                </a:rPr>
                <a:t>Market Awareness</a:t>
              </a:r>
            </a:p>
          </p:txBody>
        </p:sp>
        <p:sp>
          <p:nvSpPr>
            <p:cNvPr id="82" name="Rectangle 56">
              <a:extLst>
                <a:ext uri="{FF2B5EF4-FFF2-40B4-BE49-F238E27FC236}">
                  <a16:creationId xmlns:a16="http://schemas.microsoft.com/office/drawing/2014/main" id="{CE21AAC2-3186-7B7D-4093-2126DEB9D6DD}"/>
                </a:ext>
              </a:extLst>
            </p:cNvPr>
            <p:cNvSpPr/>
            <p:nvPr/>
          </p:nvSpPr>
          <p:spPr>
            <a:xfrm>
              <a:off x="3802218" y="11684485"/>
              <a:ext cx="5482424" cy="889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US" sz="1400" dirty="0"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Understands the needs and preferences and aligns project outcomes to the end-user.</a:t>
              </a:r>
            </a:p>
          </p:txBody>
        </p:sp>
      </p:grpSp>
      <p:grpSp>
        <p:nvGrpSpPr>
          <p:cNvPr id="83" name="Group 54">
            <a:extLst>
              <a:ext uri="{FF2B5EF4-FFF2-40B4-BE49-F238E27FC236}">
                <a16:creationId xmlns:a16="http://schemas.microsoft.com/office/drawing/2014/main" id="{4E8EAAB8-6986-D075-076A-7E0162F03E68}"/>
              </a:ext>
            </a:extLst>
          </p:cNvPr>
          <p:cNvGrpSpPr/>
          <p:nvPr/>
        </p:nvGrpSpPr>
        <p:grpSpPr>
          <a:xfrm>
            <a:off x="4925911" y="2431539"/>
            <a:ext cx="2956598" cy="1289111"/>
            <a:chOff x="5667775" y="10480046"/>
            <a:chExt cx="5533092" cy="2578222"/>
          </a:xfrm>
        </p:grpSpPr>
        <p:sp>
          <p:nvSpPr>
            <p:cNvPr id="84" name="CuadroTexto 395">
              <a:extLst>
                <a:ext uri="{FF2B5EF4-FFF2-40B4-BE49-F238E27FC236}">
                  <a16:creationId xmlns:a16="http://schemas.microsoft.com/office/drawing/2014/main" id="{81F29C14-DD42-E269-B396-A26DE3108257}"/>
                </a:ext>
              </a:extLst>
            </p:cNvPr>
            <p:cNvSpPr txBox="1"/>
            <p:nvPr/>
          </p:nvSpPr>
          <p:spPr>
            <a:xfrm>
              <a:off x="5791623" y="10480046"/>
              <a:ext cx="5385757" cy="116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solidFill>
                    <a:srgbClr val="FFC000"/>
                  </a:solidFill>
                  <a:latin typeface="Arial" panose="020B0604020202020204" pitchFamily="34" charset="0"/>
                  <a:ea typeface="Lato" charset="0"/>
                  <a:cs typeface="Arial" panose="020B0604020202020204" pitchFamily="34" charset="0"/>
                </a:rPr>
                <a:t>Entrepreneurial Drive and Business Acumen</a:t>
              </a:r>
            </a:p>
          </p:txBody>
        </p:sp>
        <p:sp>
          <p:nvSpPr>
            <p:cNvPr id="85" name="Rectangle 56">
              <a:extLst>
                <a:ext uri="{FF2B5EF4-FFF2-40B4-BE49-F238E27FC236}">
                  <a16:creationId xmlns:a16="http://schemas.microsoft.com/office/drawing/2014/main" id="{B3927D66-8698-9F35-B97E-8B5E62F12B70}"/>
                </a:ext>
              </a:extLst>
            </p:cNvPr>
            <p:cNvSpPr/>
            <p:nvPr/>
          </p:nvSpPr>
          <p:spPr>
            <a:xfrm>
              <a:off x="5667775" y="11580940"/>
              <a:ext cx="553309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US" sz="1400" dirty="0"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Passionate about their projects and willing to go the extra mile to achieve their goals.</a:t>
              </a:r>
            </a:p>
          </p:txBody>
        </p:sp>
      </p:grpSp>
      <p:grpSp>
        <p:nvGrpSpPr>
          <p:cNvPr id="86" name="Group 54">
            <a:extLst>
              <a:ext uri="{FF2B5EF4-FFF2-40B4-BE49-F238E27FC236}">
                <a16:creationId xmlns:a16="http://schemas.microsoft.com/office/drawing/2014/main" id="{46F3858F-7C73-EB79-0CC5-81243501F07B}"/>
              </a:ext>
            </a:extLst>
          </p:cNvPr>
          <p:cNvGrpSpPr/>
          <p:nvPr/>
        </p:nvGrpSpPr>
        <p:grpSpPr>
          <a:xfrm>
            <a:off x="6237781" y="4435248"/>
            <a:ext cx="3512208" cy="1041673"/>
            <a:chOff x="4803575" y="10496964"/>
            <a:chExt cx="5806994" cy="3540002"/>
          </a:xfrm>
        </p:grpSpPr>
        <p:sp>
          <p:nvSpPr>
            <p:cNvPr id="87" name="CuadroTexto 395">
              <a:extLst>
                <a:ext uri="{FF2B5EF4-FFF2-40B4-BE49-F238E27FC236}">
                  <a16:creationId xmlns:a16="http://schemas.microsoft.com/office/drawing/2014/main" id="{66DD1CB6-4F95-B2DD-F0F1-81A55479DE1E}"/>
                </a:ext>
              </a:extLst>
            </p:cNvPr>
            <p:cNvSpPr txBox="1"/>
            <p:nvPr/>
          </p:nvSpPr>
          <p:spPr>
            <a:xfrm>
              <a:off x="4803575" y="10496964"/>
              <a:ext cx="5787732" cy="1150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solidFill>
                    <a:srgbClr val="5B9BD5"/>
                  </a:solidFill>
                  <a:latin typeface="Arial" panose="020B0604020202020204" pitchFamily="34" charset="0"/>
                  <a:ea typeface="Lato" charset="0"/>
                  <a:cs typeface="Arial" panose="020B0604020202020204" pitchFamily="34" charset="0"/>
                </a:rPr>
                <a:t>Thinking and Networking Skills</a:t>
              </a:r>
            </a:p>
          </p:txBody>
        </p:sp>
        <p:sp>
          <p:nvSpPr>
            <p:cNvPr id="88" name="Rectangle 56">
              <a:extLst>
                <a:ext uri="{FF2B5EF4-FFF2-40B4-BE49-F238E27FC236}">
                  <a16:creationId xmlns:a16="http://schemas.microsoft.com/office/drawing/2014/main" id="{684AF72C-2545-1156-649C-7B3A56FBFF19}"/>
                </a:ext>
              </a:extLst>
            </p:cNvPr>
            <p:cNvSpPr/>
            <p:nvPr/>
          </p:nvSpPr>
          <p:spPr>
            <a:xfrm>
              <a:off x="5219111" y="11526704"/>
              <a:ext cx="5391458" cy="2510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US" sz="1400" dirty="0"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Understand projects are part of a broader business ecosystem and build networks to support project success.</a:t>
              </a:r>
            </a:p>
          </p:txBody>
        </p:sp>
      </p:grpSp>
      <p:grpSp>
        <p:nvGrpSpPr>
          <p:cNvPr id="89" name="Group 54">
            <a:extLst>
              <a:ext uri="{FF2B5EF4-FFF2-40B4-BE49-F238E27FC236}">
                <a16:creationId xmlns:a16="http://schemas.microsoft.com/office/drawing/2014/main" id="{07B462B1-EF6F-EB08-36F6-9F833B102E6B}"/>
              </a:ext>
            </a:extLst>
          </p:cNvPr>
          <p:cNvGrpSpPr/>
          <p:nvPr/>
        </p:nvGrpSpPr>
        <p:grpSpPr>
          <a:xfrm>
            <a:off x="8273616" y="2465276"/>
            <a:ext cx="3376293" cy="1259658"/>
            <a:chOff x="5570380" y="10300002"/>
            <a:chExt cx="6321710" cy="2519316"/>
          </a:xfrm>
        </p:grpSpPr>
        <p:sp>
          <p:nvSpPr>
            <p:cNvPr id="90" name="CuadroTexto 395">
              <a:extLst>
                <a:ext uri="{FF2B5EF4-FFF2-40B4-BE49-F238E27FC236}">
                  <a16:creationId xmlns:a16="http://schemas.microsoft.com/office/drawing/2014/main" id="{430E25FE-C852-14F9-0DB0-6F088B4A79FA}"/>
                </a:ext>
              </a:extLst>
            </p:cNvPr>
            <p:cNvSpPr txBox="1"/>
            <p:nvPr/>
          </p:nvSpPr>
          <p:spPr>
            <a:xfrm>
              <a:off x="5753825" y="10300002"/>
              <a:ext cx="6035571" cy="116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/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Lato" charset="0"/>
                  <a:cs typeface="Arial" panose="020B0604020202020204" pitchFamily="34" charset="0"/>
                </a:rPr>
                <a:t>Continuous Learning and Measuring Success </a:t>
              </a:r>
            </a:p>
          </p:txBody>
        </p:sp>
        <p:sp>
          <p:nvSpPr>
            <p:cNvPr id="91" name="Rectangle 56">
              <a:extLst>
                <a:ext uri="{FF2B5EF4-FFF2-40B4-BE49-F238E27FC236}">
                  <a16:creationId xmlns:a16="http://schemas.microsoft.com/office/drawing/2014/main" id="{93778AD0-8295-2208-B9C3-A0DD6E78F2B7}"/>
                </a:ext>
              </a:extLst>
            </p:cNvPr>
            <p:cNvSpPr/>
            <p:nvPr/>
          </p:nvSpPr>
          <p:spPr>
            <a:xfrm>
              <a:off x="5570380" y="11341990"/>
              <a:ext cx="632171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US" sz="1400" dirty="0"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</a:rPr>
                <a:t>Committed to self-improvement and focus on key performance indicators and project outcomes.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426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5989-DC79-D744-8564-3A0DF3EB9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284" y="1691809"/>
            <a:ext cx="5707343" cy="2387600"/>
          </a:xfrm>
        </p:spPr>
        <p:txBody>
          <a:bodyPr/>
          <a:lstStyle/>
          <a:p>
            <a:r>
              <a:rPr lang="en-US" b="1" dirty="0">
                <a:latin typeface="Trebuchet MS" panose="020B0603020202020204" pitchFamily="34" charset="0"/>
              </a:rPr>
              <a:t>CHALLENGES OF the ENTREPRENEURIAL PROJECT MANAGER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EAF22-B2CB-8243-BDFD-E860C6B4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1C12-02F2-435D-BEA9-223D525118D7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E696AC-D510-8E45-B8EA-8AC23F49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ECCE6-8B76-A74D-AB58-3016A69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4410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AEBFD5C-CBD7-6486-F61A-23DE27FC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ACCORDING TO THE U.S. BUREAU OF LABOR STATISTICS (BLS), DATA SHOWS THAT:</a:t>
            </a:r>
            <a:endParaRPr lang="en-US" sz="4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5EFDAF-DAEF-F31F-A765-987B2EE25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327" y="1042460"/>
            <a:ext cx="3675887" cy="2386540"/>
          </a:xfrm>
          <a:solidFill>
            <a:srgbClr val="FF610F"/>
          </a:solidFill>
          <a:ln>
            <a:solidFill>
              <a:srgbClr val="5115A9"/>
            </a:solidFill>
            <a:prstDash val="sysDot"/>
          </a:ln>
        </p:spPr>
        <p:txBody>
          <a:bodyPr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Approximately 20% of new businesses fail during the first two years of being open.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7A99A25-A4A5-4B4B-51BE-D391DC222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794" y="1042460"/>
            <a:ext cx="3671887" cy="2386540"/>
          </a:xfrm>
          <a:solidFill>
            <a:srgbClr val="05BFE0"/>
          </a:solidFill>
          <a:ln>
            <a:solidFill>
              <a:srgbClr val="5115A9"/>
            </a:solidFill>
            <a:prstDash val="sysDot"/>
          </a:ln>
        </p:spPr>
        <p:txBody>
          <a:bodyPr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Approximately 45% of new businesses fail during the first five years.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5D27D-12C8-1FE6-4814-EE833AE61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D77C-4CD7-4581-AE24-2934275A80FF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83B9D-1E60-20A2-A1B0-1D7EB6AB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E6005-54DA-5A79-B921-9CBBC0DE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2EF0CDA-C51B-1A74-3868-35F88B5DE1E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042460"/>
            <a:ext cx="3671887" cy="2386540"/>
          </a:xfrm>
          <a:solidFill>
            <a:srgbClr val="7030A0"/>
          </a:solidFill>
          <a:ln>
            <a:solidFill>
              <a:srgbClr val="5115A9"/>
            </a:solidFill>
            <a:prstDash val="sysDot"/>
          </a:ln>
        </p:spPr>
        <p:txBody>
          <a:bodyPr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Approximately 65% of new businesses fail during the first 10 years. 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2EDB52F-7E39-8EA7-5FC9-C6BAA2327CAB}"/>
              </a:ext>
            </a:extLst>
          </p:cNvPr>
          <p:cNvSpPr txBox="1">
            <a:spLocks/>
          </p:cNvSpPr>
          <p:nvPr/>
        </p:nvSpPr>
        <p:spPr>
          <a:xfrm>
            <a:off x="796927" y="3790423"/>
            <a:ext cx="5075235" cy="2144710"/>
          </a:xfrm>
          <a:prstGeom prst="rect">
            <a:avLst/>
          </a:prstGeom>
          <a:noFill/>
          <a:ln w="28575">
            <a:solidFill>
              <a:srgbClr val="05BFE0"/>
            </a:solidFill>
            <a:prstDash val="solid"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5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93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ctr"/>
            <a:r>
              <a:rPr lang="en-US" sz="2000" dirty="0">
                <a:latin typeface="Trebuchet MS" panose="020B0603020202020204" pitchFamily="34" charset="0"/>
              </a:rPr>
              <a:t>More people fail the entrepreneurial journey and only a handful of entrepreneurs achieve remarkable success.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D98EA2F0-00E5-9230-FD34-51AA2F211699}"/>
              </a:ext>
            </a:extLst>
          </p:cNvPr>
          <p:cNvSpPr txBox="1">
            <a:spLocks/>
          </p:cNvSpPr>
          <p:nvPr/>
        </p:nvSpPr>
        <p:spPr>
          <a:xfrm>
            <a:off x="6390624" y="3790423"/>
            <a:ext cx="5075235" cy="2144710"/>
          </a:xfrm>
          <a:prstGeom prst="rect">
            <a:avLst/>
          </a:prstGeom>
          <a:noFill/>
          <a:ln w="28575">
            <a:solidFill>
              <a:srgbClr val="05BFE0"/>
            </a:solidFill>
            <a:prstDash val="solid"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5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93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Trebuchet MS" panose="020B0603020202020204" pitchFamily="34" charset="0"/>
              </a:rPr>
              <a:t>Overcoming these challenges requires a combination of proactive strategies and adaptive thinking.</a:t>
            </a:r>
          </a:p>
        </p:txBody>
      </p:sp>
    </p:spTree>
    <p:extLst>
      <p:ext uri="{BB962C8B-B14F-4D97-AF65-F5344CB8AC3E}">
        <p14:creationId xmlns:p14="http://schemas.microsoft.com/office/powerpoint/2010/main" val="2478565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build="p" animBg="1"/>
      <p:bldP spid="11" grpId="0" build="p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B3CF-C9A4-7DC6-B9C7-0F7BF037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7" y="491938"/>
            <a:ext cx="11585046" cy="329329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Trebuchet MS" panose="020B0603020202020204" pitchFamily="34" charset="0"/>
              </a:rPr>
              <a:t>CHALLENGES AND STRATEGIES TO OVERCOME THEM</a:t>
            </a:r>
            <a:endParaRPr lang="en-GB" b="1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DB8FC-8FFB-43D4-7983-3D9A1C02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E6D6-61F8-43F6-B5E9-7EA1EA7AE524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998C9-584B-1C89-3C14-DC9C5902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845E3-8B1C-212B-6268-51F8B223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2DA6F8-E3EF-3E0C-DAC1-BCCA7AA98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425890"/>
              </p:ext>
            </p:extLst>
          </p:nvPr>
        </p:nvGraphicFramePr>
        <p:xfrm>
          <a:off x="534533" y="1329723"/>
          <a:ext cx="11234058" cy="4666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029">
                  <a:extLst>
                    <a:ext uri="{9D8B030D-6E8A-4147-A177-3AD203B41FA5}">
                      <a16:colId xmlns:a16="http://schemas.microsoft.com/office/drawing/2014/main" val="321839113"/>
                    </a:ext>
                  </a:extLst>
                </a:gridCol>
                <a:gridCol w="5617029">
                  <a:extLst>
                    <a:ext uri="{9D8B030D-6E8A-4147-A177-3AD203B41FA5}">
                      <a16:colId xmlns:a16="http://schemas.microsoft.com/office/drawing/2014/main" val="262112287"/>
                    </a:ext>
                  </a:extLst>
                </a:gridCol>
              </a:tblGrid>
              <a:tr h="72776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CHALLENGES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STRATEGIES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829513"/>
                  </a:ext>
                </a:extLst>
              </a:tr>
              <a:tr h="2067473">
                <a:tc>
                  <a:txBody>
                    <a:bodyPr/>
                    <a:lstStyle/>
                    <a:p>
                      <a:pPr algn="just"/>
                      <a:r>
                        <a:rPr lang="en-US" b="1" dirty="0">
                          <a:solidFill>
                            <a:srgbClr val="FD610E"/>
                          </a:solidFill>
                          <a:latin typeface="Trebuchet MS" panose="020B0603020202020204" pitchFamily="34" charset="0"/>
                        </a:rPr>
                        <a:t>1. UNCERTAINTY AND RISK</a:t>
                      </a:r>
                    </a:p>
                    <a:p>
                      <a:pPr algn="l"/>
                      <a:endParaRPr lang="en-US" dirty="0">
                        <a:latin typeface="Trebuchet MS" panose="020B0603020202020204" pitchFamily="34" charset="0"/>
                      </a:endParaRPr>
                    </a:p>
                    <a:p>
                      <a:pPr algn="l"/>
                      <a:r>
                        <a:rPr lang="en-US" dirty="0">
                          <a:latin typeface="Trebuchet MS" panose="020B0603020202020204" pitchFamily="34" charset="0"/>
                        </a:rPr>
                        <a:t>Entrepreneurial projects often involve higher levels of uncertainty and risk. Market conditions, technological advancements, and customer preferences can change rapidly.</a:t>
                      </a:r>
                    </a:p>
                    <a:p>
                      <a:pPr algn="just"/>
                      <a:endParaRPr lang="en-US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Mitigate risk through </a:t>
                      </a:r>
                      <a:r>
                        <a:rPr lang="en-US" sz="1800" b="1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comprehensive risk assessments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800" b="1" kern="1200" dirty="0">
                          <a:solidFill>
                            <a:srgbClr val="ED7D3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contingency planning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 Keep teams adaptable, ready to pivot, and open to experimentation.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331819"/>
                  </a:ext>
                </a:extLst>
              </a:tr>
              <a:tr h="187150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1800" b="1" kern="1200" dirty="0">
                          <a:solidFill>
                            <a:srgbClr val="FE610F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2. RESOURCE CONSTRAINTS</a:t>
                      </a:r>
                    </a:p>
                    <a:p>
                      <a:pPr marL="0" algn="just" defTabSz="914400" rtl="0" eaLnBrk="1" latinLnBrk="0" hangingPunct="1"/>
                      <a:endParaRPr lang="en-US" sz="1800" b="1" kern="1200" dirty="0">
                        <a:solidFill>
                          <a:srgbClr val="FE610F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Limited budgets, time, and human resources can be a challenge for entrepreneurial projects.</a:t>
                      </a:r>
                    </a:p>
                    <a:p>
                      <a:endParaRPr lang="en-US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Optimize resource allocation by</a:t>
                      </a:r>
                      <a:r>
                        <a:rPr lang="en-US" sz="1800" b="1" kern="1200" dirty="0">
                          <a:solidFill>
                            <a:srgbClr val="ED7D3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prioritizing high-impact tasks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1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outsourcing non-core functions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, and </a:t>
                      </a:r>
                      <a:r>
                        <a:rPr lang="en-US" sz="1800" b="1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seeking alternative funding sources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or partnerships.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395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6051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B3CF-C9A4-7DC6-B9C7-0F7BF037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491938"/>
            <a:ext cx="11558588" cy="378198"/>
          </a:xfrm>
        </p:spPr>
        <p:txBody>
          <a:bodyPr/>
          <a:lstStyle/>
          <a:p>
            <a:pPr algn="ctr"/>
            <a:r>
              <a:rPr lang="en-US" dirty="0"/>
              <a:t>CHALLENGES AND STRATEGIES TO OVERCOME THEM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DB8FC-8FFB-43D4-7983-3D9A1C02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E6D6-61F8-43F6-B5E9-7EA1EA7AE524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998C9-584B-1C89-3C14-DC9C5902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845E3-8B1C-212B-6268-51F8B223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2DA6F8-E3EF-3E0C-DAC1-BCCA7AA98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896318"/>
              </p:ext>
            </p:extLst>
          </p:nvPr>
        </p:nvGraphicFramePr>
        <p:xfrm>
          <a:off x="534533" y="1490590"/>
          <a:ext cx="11234058" cy="4424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029">
                  <a:extLst>
                    <a:ext uri="{9D8B030D-6E8A-4147-A177-3AD203B41FA5}">
                      <a16:colId xmlns:a16="http://schemas.microsoft.com/office/drawing/2014/main" val="321839113"/>
                    </a:ext>
                  </a:extLst>
                </a:gridCol>
                <a:gridCol w="5617029">
                  <a:extLst>
                    <a:ext uri="{9D8B030D-6E8A-4147-A177-3AD203B41FA5}">
                      <a16:colId xmlns:a16="http://schemas.microsoft.com/office/drawing/2014/main" val="262112287"/>
                    </a:ext>
                  </a:extLst>
                </a:gridCol>
              </a:tblGrid>
              <a:tr h="675599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CHALLENGES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STRATEGIES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829513"/>
                  </a:ext>
                </a:extLst>
              </a:tr>
              <a:tr h="1445097">
                <a:tc>
                  <a:txBody>
                    <a:bodyPr/>
                    <a:lstStyle/>
                    <a:p>
                      <a:pPr algn="just"/>
                      <a:r>
                        <a:rPr lang="en-US" b="1" dirty="0">
                          <a:solidFill>
                            <a:srgbClr val="FE610F"/>
                          </a:solidFill>
                          <a:latin typeface="Trebuchet MS" panose="020B0603020202020204" pitchFamily="34" charset="0"/>
                        </a:rPr>
                        <a:t>3. SCOPE CREEP</a:t>
                      </a:r>
                    </a:p>
                    <a:p>
                      <a:pPr algn="just"/>
                      <a:endParaRPr lang="en-US" b="1" dirty="0">
                        <a:solidFill>
                          <a:srgbClr val="FE610F"/>
                        </a:solidFill>
                        <a:latin typeface="Trebuchet MS" panose="020B0603020202020204" pitchFamily="34" charset="0"/>
                      </a:endParaRPr>
                    </a:p>
                    <a:p>
                      <a:pPr algn="l"/>
                      <a:r>
                        <a:rPr lang="en-US" dirty="0">
                          <a:latin typeface="Trebuchet MS" panose="020B0603020202020204" pitchFamily="34" charset="0"/>
                        </a:rPr>
                        <a:t>Expanding project scope beyond the initial plan can hinder project success.</a:t>
                      </a:r>
                    </a:p>
                    <a:p>
                      <a:pPr algn="just"/>
                      <a:endParaRPr lang="en-US" dirty="0">
                        <a:latin typeface="Trebuchet MS" panose="020B0603020202020204" pitchFamily="34" charset="0"/>
                      </a:endParaRPr>
                    </a:p>
                    <a:p>
                      <a:pPr algn="just"/>
                      <a:endParaRPr lang="en-US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Maintain clear </a:t>
                      </a:r>
                      <a:r>
                        <a:rPr lang="en-US" sz="1800" b="1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project objectives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involve stakeholders in scope definition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331819"/>
                  </a:ext>
                </a:extLst>
              </a:tr>
              <a:tr h="117414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1800" b="1" kern="1200" dirty="0">
                          <a:solidFill>
                            <a:srgbClr val="FE610F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4. ADAPTABILITY TO CHANGE</a:t>
                      </a:r>
                    </a:p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Entrepreneurial project managers must adapt to rapidly changing environments and technologies.</a:t>
                      </a:r>
                    </a:p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Develop contingency plans </a:t>
                      </a:r>
                      <a:r>
                        <a:rPr lang="en-US" sz="1800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800" b="1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strategies for quick pivots when necessary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 Use change management processes to handle necessary changes and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regularly revisit project goals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to prevent scope creep.</a:t>
                      </a:r>
                    </a:p>
                    <a:p>
                      <a:pPr marL="0" algn="just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395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46725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B3CF-C9A4-7DC6-B9C7-0F7BF037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491938"/>
            <a:ext cx="11558588" cy="378198"/>
          </a:xfrm>
        </p:spPr>
        <p:txBody>
          <a:bodyPr/>
          <a:lstStyle/>
          <a:p>
            <a:pPr algn="ctr"/>
            <a:r>
              <a:rPr lang="en-US" dirty="0"/>
              <a:t>CHALLENGES AND STRATEGIES TO OVERCOME THEM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DB8FC-8FFB-43D4-7983-3D9A1C02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E6D6-61F8-43F6-B5E9-7EA1EA7AE524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998C9-584B-1C89-3C14-DC9C5902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845E3-8B1C-212B-6268-51F8B223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2DA6F8-E3EF-3E0C-DAC1-BCCA7AA98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806886"/>
              </p:ext>
            </p:extLst>
          </p:nvPr>
        </p:nvGraphicFramePr>
        <p:xfrm>
          <a:off x="534533" y="1418629"/>
          <a:ext cx="11234058" cy="4424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029">
                  <a:extLst>
                    <a:ext uri="{9D8B030D-6E8A-4147-A177-3AD203B41FA5}">
                      <a16:colId xmlns:a16="http://schemas.microsoft.com/office/drawing/2014/main" val="321839113"/>
                    </a:ext>
                  </a:extLst>
                </a:gridCol>
                <a:gridCol w="5617029">
                  <a:extLst>
                    <a:ext uri="{9D8B030D-6E8A-4147-A177-3AD203B41FA5}">
                      <a16:colId xmlns:a16="http://schemas.microsoft.com/office/drawing/2014/main" val="262112287"/>
                    </a:ext>
                  </a:extLst>
                </a:gridCol>
              </a:tblGrid>
              <a:tr h="675599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CHALLENGES</a:t>
                      </a:r>
                      <a:endParaRPr lang="en-US" sz="24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STRATEGIES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829513"/>
                  </a:ext>
                </a:extLst>
              </a:tr>
              <a:tr h="1445097">
                <a:tc>
                  <a:txBody>
                    <a:bodyPr/>
                    <a:lstStyle/>
                    <a:p>
                      <a:pPr algn="just"/>
                      <a:r>
                        <a:rPr lang="en-US" b="1" dirty="0">
                          <a:solidFill>
                            <a:srgbClr val="FE610F"/>
                          </a:solidFill>
                          <a:latin typeface="Trebuchet MS" panose="020B0603020202020204" pitchFamily="34" charset="0"/>
                        </a:rPr>
                        <a:t>5. SUSTAINABILITY AND ESG CONCERNS</a:t>
                      </a:r>
                    </a:p>
                    <a:p>
                      <a:pPr algn="l"/>
                      <a:endParaRPr lang="en-US" dirty="0">
                        <a:latin typeface="Trebuchet MS" panose="020B0603020202020204" pitchFamily="34" charset="0"/>
                      </a:endParaRPr>
                    </a:p>
                    <a:p>
                      <a:pPr algn="l"/>
                      <a:r>
                        <a:rPr lang="en-US" dirty="0">
                          <a:latin typeface="Trebuchet MS" panose="020B0603020202020204" pitchFamily="34" charset="0"/>
                        </a:rPr>
                        <a:t>Meeting environmental, social, and governance (ESG) criteria may pose challenges for certain projects.</a:t>
                      </a:r>
                    </a:p>
                    <a:p>
                      <a:pPr algn="just"/>
                      <a:endParaRPr lang="en-US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Integrate ESG considerations into project planning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and engage with stakeholders to ensure alignment with sustainability goals.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331819"/>
                  </a:ext>
                </a:extLst>
              </a:tr>
              <a:tr h="117414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1800" b="1" kern="1200" dirty="0">
                          <a:solidFill>
                            <a:srgbClr val="FE610F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6. REGULATORY AND COMPLIANCE CHALLENGES</a:t>
                      </a:r>
                    </a:p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Navigating complex regulations and compliance requirements can be a significant hurdle.</a:t>
                      </a:r>
                    </a:p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rgbClr val="05BFE0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Hire experts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or consultants with regulatory knowledge,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maintain updated compliance documentation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, and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engage in open dialogue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with regulatory authorities.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just" defTabSz="9144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395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36532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5989-DC79-D744-8564-3A0DF3EB9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219" y="1886543"/>
            <a:ext cx="5707343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Trebuchet MS" panose="020B0603020202020204" pitchFamily="34" charset="0"/>
              </a:rPr>
              <a:t>Making your ideas to reality</a:t>
            </a:r>
            <a:endParaRPr lang="en-US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EAF22-B2CB-8243-BDFD-E860C6B4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1C12-02F2-435D-BEA9-223D525118D7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E696AC-D510-8E45-B8EA-8AC23F49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ECCE6-8B76-A74D-AB58-3016A69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2882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E29A-57E5-70D7-BC73-9F96F3C03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77" y="521991"/>
            <a:ext cx="11558588" cy="378198"/>
          </a:xfrm>
        </p:spPr>
        <p:txBody>
          <a:bodyPr/>
          <a:lstStyle/>
          <a:p>
            <a:r>
              <a:rPr lang="en-US" b="1" dirty="0">
                <a:solidFill>
                  <a:srgbClr val="4F17A8"/>
                </a:solidFill>
                <a:latin typeface="Trebuchet MS" panose="020B0603020202020204" pitchFamily="34" charset="0"/>
              </a:rPr>
              <a:t>STEPS TO MAKING IT HAPPEN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81047-9303-F2B8-BB3D-54CE0354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6B21-BB42-4E3A-8D44-BE676E8AFEA9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97745-7365-4448-6A78-396E572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E6CA5-EB9D-C120-7F3A-1E57FB02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17</a:t>
            </a:fld>
            <a:endParaRPr lang="en-US"/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3659A3A8-1065-ED7B-0F71-20AA1A9F11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13293" y="4249330"/>
            <a:ext cx="9256420" cy="1"/>
          </a:xfrm>
          <a:prstGeom prst="line">
            <a:avLst/>
          </a:prstGeom>
          <a:noFill/>
          <a:ln w="38100" cap="flat" cmpd="sng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/>
          <a:p>
            <a:pPr defTabSz="914400"/>
            <a:endParaRPr lang="en-US" altLang="en-US" sz="1600" dirty="0">
              <a:solidFill>
                <a:srgbClr val="999999"/>
              </a:solidFill>
              <a:latin typeface="Trebuchet MS" panose="020B06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D74FE694-8DDB-8258-7A5A-AC5C12828BB5}"/>
              </a:ext>
            </a:extLst>
          </p:cNvPr>
          <p:cNvSpPr/>
          <p:nvPr/>
        </p:nvSpPr>
        <p:spPr bwMode="auto">
          <a:xfrm>
            <a:off x="10492065" y="4155213"/>
            <a:ext cx="193913" cy="1939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defTabSz="914400"/>
            <a:endParaRPr lang="en-US" altLang="en-US" sz="1600" dirty="0">
              <a:solidFill>
                <a:srgbClr val="FFFFFF"/>
              </a:solidFill>
              <a:latin typeface="Trebuchet MS" panose="020B06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9" name="Oval 23">
            <a:extLst>
              <a:ext uri="{FF2B5EF4-FFF2-40B4-BE49-F238E27FC236}">
                <a16:creationId xmlns:a16="http://schemas.microsoft.com/office/drawing/2014/main" id="{39657893-BC21-A8E6-CB45-58225CBFF710}"/>
              </a:ext>
            </a:extLst>
          </p:cNvPr>
          <p:cNvSpPr/>
          <p:nvPr/>
        </p:nvSpPr>
        <p:spPr bwMode="auto">
          <a:xfrm>
            <a:off x="3694389" y="4155213"/>
            <a:ext cx="193913" cy="193943"/>
          </a:xfrm>
          <a:prstGeom prst="ellipse">
            <a:avLst/>
          </a:prstGeom>
          <a:solidFill>
            <a:srgbClr val="FF600F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defTabSz="914400"/>
            <a:endParaRPr lang="en-US" altLang="en-US" sz="1600" dirty="0">
              <a:solidFill>
                <a:srgbClr val="FFFFFF"/>
              </a:solidFill>
              <a:latin typeface="Trebuchet MS" panose="020B06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0" name="Oval 34">
            <a:extLst>
              <a:ext uri="{FF2B5EF4-FFF2-40B4-BE49-F238E27FC236}">
                <a16:creationId xmlns:a16="http://schemas.microsoft.com/office/drawing/2014/main" id="{58D4E4EC-18C9-494F-1B75-F114F72B737B}"/>
              </a:ext>
            </a:extLst>
          </p:cNvPr>
          <p:cNvSpPr/>
          <p:nvPr/>
        </p:nvSpPr>
        <p:spPr bwMode="auto">
          <a:xfrm>
            <a:off x="1354141" y="4155213"/>
            <a:ext cx="193913" cy="193943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defTabSz="914400"/>
            <a:endParaRPr lang="en-US" altLang="en-US" sz="1600" dirty="0">
              <a:solidFill>
                <a:srgbClr val="FFFFFF"/>
              </a:solidFill>
              <a:latin typeface="Trebuchet MS" panose="020B06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1" name="Oval 45">
            <a:extLst>
              <a:ext uri="{FF2B5EF4-FFF2-40B4-BE49-F238E27FC236}">
                <a16:creationId xmlns:a16="http://schemas.microsoft.com/office/drawing/2014/main" id="{7E864B32-F1C3-7297-FB67-3067CAF89467}"/>
              </a:ext>
            </a:extLst>
          </p:cNvPr>
          <p:cNvSpPr/>
          <p:nvPr/>
        </p:nvSpPr>
        <p:spPr bwMode="auto">
          <a:xfrm>
            <a:off x="8208844" y="4155213"/>
            <a:ext cx="193913" cy="193943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defTabSz="914400"/>
            <a:endParaRPr lang="en-US" altLang="en-US" sz="1600" dirty="0">
              <a:solidFill>
                <a:srgbClr val="7030A0"/>
              </a:solidFill>
              <a:latin typeface="Trebuchet MS" panose="020B06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2" name="Oval 55">
            <a:extLst>
              <a:ext uri="{FF2B5EF4-FFF2-40B4-BE49-F238E27FC236}">
                <a16:creationId xmlns:a16="http://schemas.microsoft.com/office/drawing/2014/main" id="{138DF776-62F4-AFDC-B849-C6B93C8B60B5}"/>
              </a:ext>
            </a:extLst>
          </p:cNvPr>
          <p:cNvSpPr/>
          <p:nvPr/>
        </p:nvSpPr>
        <p:spPr bwMode="auto">
          <a:xfrm>
            <a:off x="5925623" y="4155213"/>
            <a:ext cx="193913" cy="19394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defTabSz="914400"/>
            <a:endParaRPr lang="en-US" altLang="en-US" sz="1600" dirty="0">
              <a:solidFill>
                <a:srgbClr val="FFFFFF"/>
              </a:solidFill>
              <a:latin typeface="Trebuchet MS" panose="020B06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6691A3-E789-BDD6-4E6C-857C6C85EB46}"/>
              </a:ext>
            </a:extLst>
          </p:cNvPr>
          <p:cNvGrpSpPr/>
          <p:nvPr/>
        </p:nvGrpSpPr>
        <p:grpSpPr>
          <a:xfrm>
            <a:off x="419409" y="1818553"/>
            <a:ext cx="2106348" cy="2430776"/>
            <a:chOff x="1169925" y="6019733"/>
            <a:chExt cx="3756638" cy="3952491"/>
          </a:xfrm>
          <a:solidFill>
            <a:schemeClr val="bg1">
              <a:lumMod val="9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7D9DDF-2601-4C9C-283D-C64590E03035}"/>
                </a:ext>
              </a:extLst>
            </p:cNvPr>
            <p:cNvSpPr/>
            <p:nvPr/>
          </p:nvSpPr>
          <p:spPr>
            <a:xfrm>
              <a:off x="1169925" y="6019733"/>
              <a:ext cx="3756638" cy="3596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" name="Triangle 3">
              <a:extLst>
                <a:ext uri="{FF2B5EF4-FFF2-40B4-BE49-F238E27FC236}">
                  <a16:creationId xmlns:a16="http://schemas.microsoft.com/office/drawing/2014/main" id="{5116F2E2-8C40-1305-7620-456B0779D8BA}"/>
                </a:ext>
              </a:extLst>
            </p:cNvPr>
            <p:cNvSpPr/>
            <p:nvPr/>
          </p:nvSpPr>
          <p:spPr>
            <a:xfrm rot="10800000">
              <a:off x="2751255" y="9460175"/>
              <a:ext cx="593977" cy="5120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72D70D-ECC4-3F13-C0E6-4FF0773CFA40}"/>
              </a:ext>
            </a:extLst>
          </p:cNvPr>
          <p:cNvGrpSpPr/>
          <p:nvPr/>
        </p:nvGrpSpPr>
        <p:grpSpPr>
          <a:xfrm>
            <a:off x="2852193" y="1818553"/>
            <a:ext cx="1878319" cy="2430775"/>
            <a:chOff x="1169925" y="6019733"/>
            <a:chExt cx="3756638" cy="3952491"/>
          </a:xfrm>
          <a:solidFill>
            <a:schemeClr val="bg1">
              <a:lumMod val="95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FFDE8A-CDA5-927E-65B4-CA71BC6202E4}"/>
                </a:ext>
              </a:extLst>
            </p:cNvPr>
            <p:cNvSpPr/>
            <p:nvPr/>
          </p:nvSpPr>
          <p:spPr>
            <a:xfrm>
              <a:off x="1169925" y="6019733"/>
              <a:ext cx="3756638" cy="3596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8" name="Triangle 55">
              <a:extLst>
                <a:ext uri="{FF2B5EF4-FFF2-40B4-BE49-F238E27FC236}">
                  <a16:creationId xmlns:a16="http://schemas.microsoft.com/office/drawing/2014/main" id="{EA1D01E1-74AA-B12E-E81B-3759583B2866}"/>
                </a:ext>
              </a:extLst>
            </p:cNvPr>
            <p:cNvSpPr/>
            <p:nvPr/>
          </p:nvSpPr>
          <p:spPr>
            <a:xfrm rot="10800000">
              <a:off x="2751255" y="9460175"/>
              <a:ext cx="593977" cy="5120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BADC42-6F90-E90D-2610-DDD0C7D2791E}"/>
              </a:ext>
            </a:extLst>
          </p:cNvPr>
          <p:cNvGrpSpPr/>
          <p:nvPr/>
        </p:nvGrpSpPr>
        <p:grpSpPr>
          <a:xfrm>
            <a:off x="4944641" y="1791282"/>
            <a:ext cx="2235452" cy="2430775"/>
            <a:chOff x="1254225" y="6035387"/>
            <a:chExt cx="3756638" cy="3936837"/>
          </a:xfrm>
          <a:solidFill>
            <a:schemeClr val="bg1">
              <a:lumMod val="95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CFBFF7-7C32-35BD-FF7A-31CE5B5AF17B}"/>
                </a:ext>
              </a:extLst>
            </p:cNvPr>
            <p:cNvSpPr/>
            <p:nvPr/>
          </p:nvSpPr>
          <p:spPr>
            <a:xfrm>
              <a:off x="1254225" y="6035387"/>
              <a:ext cx="3756638" cy="35966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1" name="Triangle 59">
              <a:extLst>
                <a:ext uri="{FF2B5EF4-FFF2-40B4-BE49-F238E27FC236}">
                  <a16:creationId xmlns:a16="http://schemas.microsoft.com/office/drawing/2014/main" id="{3704FB00-3E2C-8359-2AD0-91B7C2D3C975}"/>
                </a:ext>
              </a:extLst>
            </p:cNvPr>
            <p:cNvSpPr/>
            <p:nvPr/>
          </p:nvSpPr>
          <p:spPr>
            <a:xfrm rot="10800000">
              <a:off x="2751255" y="9460175"/>
              <a:ext cx="593977" cy="5120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755460-8094-C98F-D3CC-D0BC1A5A6BF3}"/>
              </a:ext>
            </a:extLst>
          </p:cNvPr>
          <p:cNvGrpSpPr/>
          <p:nvPr/>
        </p:nvGrpSpPr>
        <p:grpSpPr>
          <a:xfrm>
            <a:off x="7363732" y="1818553"/>
            <a:ext cx="2005777" cy="2430774"/>
            <a:chOff x="1169925" y="6019733"/>
            <a:chExt cx="3756638" cy="3952491"/>
          </a:xfrm>
          <a:solidFill>
            <a:schemeClr val="bg1">
              <a:lumMod val="95000"/>
            </a:schemeClr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E672E0B-6350-7195-CCBD-ECE186FAB2C6}"/>
                </a:ext>
              </a:extLst>
            </p:cNvPr>
            <p:cNvSpPr/>
            <p:nvPr/>
          </p:nvSpPr>
          <p:spPr>
            <a:xfrm>
              <a:off x="1169925" y="6019733"/>
              <a:ext cx="3756638" cy="3596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4" name="Triangle 62">
              <a:extLst>
                <a:ext uri="{FF2B5EF4-FFF2-40B4-BE49-F238E27FC236}">
                  <a16:creationId xmlns:a16="http://schemas.microsoft.com/office/drawing/2014/main" id="{5A1C458D-3618-72A9-2C2F-D22F3E301AF7}"/>
                </a:ext>
              </a:extLst>
            </p:cNvPr>
            <p:cNvSpPr/>
            <p:nvPr/>
          </p:nvSpPr>
          <p:spPr>
            <a:xfrm rot="10800000">
              <a:off x="2751255" y="9460175"/>
              <a:ext cx="593977" cy="5120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80AB6F-E0E8-1710-A64C-8BB8E97BFA94}"/>
              </a:ext>
            </a:extLst>
          </p:cNvPr>
          <p:cNvGrpSpPr/>
          <p:nvPr/>
        </p:nvGrpSpPr>
        <p:grpSpPr>
          <a:xfrm>
            <a:off x="9534264" y="1818553"/>
            <a:ext cx="2326768" cy="2430774"/>
            <a:chOff x="1215143" y="6035387"/>
            <a:chExt cx="3772680" cy="3936837"/>
          </a:xfrm>
          <a:solidFill>
            <a:schemeClr val="bg1">
              <a:lumMod val="95000"/>
            </a:schemeClr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256E87-759C-47B8-B39F-F0EB66782CC2}"/>
                </a:ext>
              </a:extLst>
            </p:cNvPr>
            <p:cNvSpPr/>
            <p:nvPr/>
          </p:nvSpPr>
          <p:spPr>
            <a:xfrm>
              <a:off x="1215143" y="6035387"/>
              <a:ext cx="3772680" cy="35248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7" name="Triangle 66">
              <a:extLst>
                <a:ext uri="{FF2B5EF4-FFF2-40B4-BE49-F238E27FC236}">
                  <a16:creationId xmlns:a16="http://schemas.microsoft.com/office/drawing/2014/main" id="{E6AF76A9-C66B-94D3-0F00-290D331A10AB}"/>
                </a:ext>
              </a:extLst>
            </p:cNvPr>
            <p:cNvSpPr/>
            <p:nvPr/>
          </p:nvSpPr>
          <p:spPr>
            <a:xfrm rot="10800000">
              <a:off x="2751255" y="9460175"/>
              <a:ext cx="593977" cy="5120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28" name="Rectangle 61">
            <a:extLst>
              <a:ext uri="{FF2B5EF4-FFF2-40B4-BE49-F238E27FC236}">
                <a16:creationId xmlns:a16="http://schemas.microsoft.com/office/drawing/2014/main" id="{8BCAC3B2-7228-DF88-6569-6BE5EDFE7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15" y="2509332"/>
            <a:ext cx="15151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0" indent="0" algn="ctr" defTabSz="914400"/>
            <a:endParaRPr lang="en-US" sz="1600" b="0" dirty="0">
              <a:solidFill>
                <a:srgbClr val="999999"/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9" name="Rectangle 61">
            <a:extLst>
              <a:ext uri="{FF2B5EF4-FFF2-40B4-BE49-F238E27FC236}">
                <a16:creationId xmlns:a16="http://schemas.microsoft.com/office/drawing/2014/main" id="{1EA9CEDF-130E-C1DC-417E-274396287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62" y="2509332"/>
            <a:ext cx="15151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0" indent="0" algn="ctr" defTabSz="914400"/>
            <a:endParaRPr lang="en-US" sz="1600" b="0" dirty="0">
              <a:solidFill>
                <a:srgbClr val="999999"/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0" name="CuadroTexto 395">
            <a:extLst>
              <a:ext uri="{FF2B5EF4-FFF2-40B4-BE49-F238E27FC236}">
                <a16:creationId xmlns:a16="http://schemas.microsoft.com/office/drawing/2014/main" id="{2103B07A-E0EB-B167-5E42-D3958D5F1A0A}"/>
              </a:ext>
            </a:extLst>
          </p:cNvPr>
          <p:cNvSpPr txBox="1"/>
          <p:nvPr/>
        </p:nvSpPr>
        <p:spPr>
          <a:xfrm>
            <a:off x="2769074" y="1834729"/>
            <a:ext cx="2045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FF600F"/>
                </a:solidFill>
                <a:latin typeface="Trebuchet MS" panose="020B0603020202020204" pitchFamily="34" charset="0"/>
              </a:rPr>
              <a:t>DEFINE YOUR TARGET MARKET</a:t>
            </a:r>
          </a:p>
        </p:txBody>
      </p:sp>
      <p:sp>
        <p:nvSpPr>
          <p:cNvPr id="31" name="Rectangle 61">
            <a:extLst>
              <a:ext uri="{FF2B5EF4-FFF2-40B4-BE49-F238E27FC236}">
                <a16:creationId xmlns:a16="http://schemas.microsoft.com/office/drawing/2014/main" id="{74B42B20-C3F1-4B3A-552E-352790480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448" y="2502925"/>
            <a:ext cx="17355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0" indent="0" algn="ctr"/>
            <a:r>
              <a:rPr lang="en-US" sz="1400" b="0" dirty="0">
                <a:latin typeface="Trebuchet MS" panose="020B0603020202020204" pitchFamily="34" charset="0"/>
              </a:rPr>
              <a:t>Determine if your ideas are feasible and if there is a market for them.</a:t>
            </a:r>
          </a:p>
        </p:txBody>
      </p:sp>
      <p:sp>
        <p:nvSpPr>
          <p:cNvPr id="32" name="CuadroTexto 395">
            <a:extLst>
              <a:ext uri="{FF2B5EF4-FFF2-40B4-BE49-F238E27FC236}">
                <a16:creationId xmlns:a16="http://schemas.microsoft.com/office/drawing/2014/main" id="{E80935FE-F491-495A-BC1A-A35574014573}"/>
              </a:ext>
            </a:extLst>
          </p:cNvPr>
          <p:cNvSpPr txBox="1"/>
          <p:nvPr/>
        </p:nvSpPr>
        <p:spPr>
          <a:xfrm>
            <a:off x="4933680" y="1834729"/>
            <a:ext cx="2316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chemeClr val="accent4"/>
                </a:solidFill>
                <a:latin typeface="Trebuchet MS" panose="020B0603020202020204" pitchFamily="34" charset="0"/>
              </a:rPr>
              <a:t>RESEARCH AND ANALYZE YOUR IDEAS</a:t>
            </a:r>
          </a:p>
        </p:txBody>
      </p:sp>
      <p:sp>
        <p:nvSpPr>
          <p:cNvPr id="33" name="Rectangle 61">
            <a:extLst>
              <a:ext uri="{FF2B5EF4-FFF2-40B4-BE49-F238E27FC236}">
                <a16:creationId xmlns:a16="http://schemas.microsoft.com/office/drawing/2014/main" id="{D0C71837-16F7-276D-007E-FE8A970EE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028" y="2565899"/>
            <a:ext cx="18948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58738" indent="-58738" algn="ctr"/>
            <a:r>
              <a:rPr lang="en-US" sz="1400" b="0" dirty="0">
                <a:latin typeface="Trebuchet MS" panose="020B0603020202020204" pitchFamily="34" charset="0"/>
              </a:rPr>
              <a:t>It will provide you with a roadmap and help you stay focused.</a:t>
            </a:r>
          </a:p>
        </p:txBody>
      </p:sp>
      <p:sp>
        <p:nvSpPr>
          <p:cNvPr id="34" name="CuadroTexto 395">
            <a:extLst>
              <a:ext uri="{FF2B5EF4-FFF2-40B4-BE49-F238E27FC236}">
                <a16:creationId xmlns:a16="http://schemas.microsoft.com/office/drawing/2014/main" id="{62668E28-8987-BADF-32A9-438BB7DE085E}"/>
              </a:ext>
            </a:extLst>
          </p:cNvPr>
          <p:cNvSpPr txBox="1"/>
          <p:nvPr/>
        </p:nvSpPr>
        <p:spPr>
          <a:xfrm>
            <a:off x="7230669" y="1858995"/>
            <a:ext cx="227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CREATE A DETAILED PLAN</a:t>
            </a:r>
          </a:p>
        </p:txBody>
      </p:sp>
      <p:sp>
        <p:nvSpPr>
          <p:cNvPr id="35" name="Rectangle 61">
            <a:extLst>
              <a:ext uri="{FF2B5EF4-FFF2-40B4-BE49-F238E27FC236}">
                <a16:creationId xmlns:a16="http://schemas.microsoft.com/office/drawing/2014/main" id="{35BEDD28-C2FE-6DCF-5EC0-C8C3B1A00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5051" y="2526819"/>
            <a:ext cx="20251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0" lvl="1" algn="ctr"/>
            <a:r>
              <a:rPr lang="en-US" sz="1400" b="0" dirty="0">
                <a:latin typeface="Trebuchet MS" panose="020B0603020202020204" pitchFamily="34" charset="0"/>
              </a:rPr>
              <a:t>Lay the steps to take to generate future income and cover expenses.</a:t>
            </a:r>
          </a:p>
        </p:txBody>
      </p:sp>
      <p:sp>
        <p:nvSpPr>
          <p:cNvPr id="36" name="CuadroTexto 395">
            <a:extLst>
              <a:ext uri="{FF2B5EF4-FFF2-40B4-BE49-F238E27FC236}">
                <a16:creationId xmlns:a16="http://schemas.microsoft.com/office/drawing/2014/main" id="{0605288D-96CF-B43A-924C-F6677412D657}"/>
              </a:ext>
            </a:extLst>
          </p:cNvPr>
          <p:cNvSpPr txBox="1"/>
          <p:nvPr/>
        </p:nvSpPr>
        <p:spPr>
          <a:xfrm>
            <a:off x="9470872" y="1861836"/>
            <a:ext cx="251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chemeClr val="accent5"/>
                </a:solidFill>
                <a:latin typeface="Trebuchet MS" panose="020B0603020202020204" pitchFamily="34" charset="0"/>
              </a:rPr>
              <a:t>DEVELOP A FINANCIAL PLAN AND FORECAST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503F07A-FA3F-AA74-ECB0-3A0240FD16B8}"/>
              </a:ext>
            </a:extLst>
          </p:cNvPr>
          <p:cNvSpPr/>
          <p:nvPr/>
        </p:nvSpPr>
        <p:spPr>
          <a:xfrm>
            <a:off x="974017" y="4510355"/>
            <a:ext cx="954157" cy="95415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6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7B8E67-D0D1-6389-34EB-3DDD82FFF857}"/>
              </a:ext>
            </a:extLst>
          </p:cNvPr>
          <p:cNvSpPr/>
          <p:nvPr/>
        </p:nvSpPr>
        <p:spPr>
          <a:xfrm>
            <a:off x="848019" y="4779684"/>
            <a:ext cx="1206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FFFFFF"/>
                </a:solidFill>
                <a:latin typeface="Trebuchet MS" panose="020B0603020202020204" pitchFamily="34" charset="0"/>
                <a:ea typeface="Roboto Medium" panose="02000000000000000000" pitchFamily="2" charset="0"/>
                <a:cs typeface="Poppins" pitchFamily="2" charset="77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F6DBEE7-D144-9404-27A3-C80B3973FF81}"/>
              </a:ext>
            </a:extLst>
          </p:cNvPr>
          <p:cNvSpPr/>
          <p:nvPr/>
        </p:nvSpPr>
        <p:spPr>
          <a:xfrm>
            <a:off x="3314265" y="4510355"/>
            <a:ext cx="954157" cy="954157"/>
          </a:xfrm>
          <a:prstGeom prst="ellipse">
            <a:avLst/>
          </a:prstGeom>
          <a:solidFill>
            <a:srgbClr val="FF6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6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6CE9A32-9D3D-94AF-C9A7-AB921191515E}"/>
              </a:ext>
            </a:extLst>
          </p:cNvPr>
          <p:cNvSpPr/>
          <p:nvPr/>
        </p:nvSpPr>
        <p:spPr>
          <a:xfrm>
            <a:off x="3188267" y="4779684"/>
            <a:ext cx="1206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FFFFFF"/>
                </a:solidFill>
                <a:latin typeface="Trebuchet MS" panose="020B0603020202020204" pitchFamily="34" charset="0"/>
                <a:ea typeface="Roboto Medium" panose="02000000000000000000" pitchFamily="2" charset="0"/>
                <a:cs typeface="Poppins" pitchFamily="2" charset="77"/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B49A874-9B45-849F-C8E2-446C641C01ED}"/>
              </a:ext>
            </a:extLst>
          </p:cNvPr>
          <p:cNvSpPr/>
          <p:nvPr/>
        </p:nvSpPr>
        <p:spPr>
          <a:xfrm>
            <a:off x="5544308" y="4510355"/>
            <a:ext cx="954157" cy="9541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6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7BEAA1E-4744-45B9-97C8-3B178FB70EC9}"/>
              </a:ext>
            </a:extLst>
          </p:cNvPr>
          <p:cNvSpPr/>
          <p:nvPr/>
        </p:nvSpPr>
        <p:spPr>
          <a:xfrm>
            <a:off x="5418310" y="4779684"/>
            <a:ext cx="1206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FFFFFF"/>
                </a:solidFill>
                <a:latin typeface="Trebuchet MS" panose="020B0603020202020204" pitchFamily="34" charset="0"/>
                <a:ea typeface="Roboto Medium" panose="02000000000000000000" pitchFamily="2" charset="0"/>
                <a:cs typeface="Poppins" pitchFamily="2" charset="77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6AC03C6-7680-DD41-CBB8-F742F34EEFEF}"/>
              </a:ext>
            </a:extLst>
          </p:cNvPr>
          <p:cNvSpPr/>
          <p:nvPr/>
        </p:nvSpPr>
        <p:spPr>
          <a:xfrm>
            <a:off x="7835465" y="4510355"/>
            <a:ext cx="954157" cy="95415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60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4065FC-02DF-1E5B-4C24-7FD1F5CDCF04}"/>
              </a:ext>
            </a:extLst>
          </p:cNvPr>
          <p:cNvSpPr/>
          <p:nvPr/>
        </p:nvSpPr>
        <p:spPr>
          <a:xfrm>
            <a:off x="7709467" y="4779684"/>
            <a:ext cx="1206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FFFFFF"/>
                </a:solidFill>
                <a:latin typeface="Trebuchet MS" panose="020B0603020202020204" pitchFamily="34" charset="0"/>
                <a:ea typeface="Roboto Medium" panose="02000000000000000000" pitchFamily="2" charset="0"/>
                <a:cs typeface="Poppins" pitchFamily="2" charset="77"/>
              </a:rPr>
              <a:t>4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B8DA42A-ABDA-323B-20CB-1814F633E304}"/>
              </a:ext>
            </a:extLst>
          </p:cNvPr>
          <p:cNvGrpSpPr/>
          <p:nvPr/>
        </p:nvGrpSpPr>
        <p:grpSpPr>
          <a:xfrm>
            <a:off x="9939510" y="4510355"/>
            <a:ext cx="1206154" cy="954157"/>
            <a:chOff x="3208470" y="8131005"/>
            <a:chExt cx="2412308" cy="190831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89B45C-6425-A80A-2D1C-DF6DDC0DBDD3}"/>
                </a:ext>
              </a:extLst>
            </p:cNvPr>
            <p:cNvSpPr/>
            <p:nvPr/>
          </p:nvSpPr>
          <p:spPr>
            <a:xfrm>
              <a:off x="3460466" y="8131005"/>
              <a:ext cx="1908313" cy="190831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16D6D24-49B8-7817-882F-CB16EDDFF37A}"/>
                </a:ext>
              </a:extLst>
            </p:cNvPr>
            <p:cNvSpPr/>
            <p:nvPr/>
          </p:nvSpPr>
          <p:spPr>
            <a:xfrm>
              <a:off x="3208470" y="8669663"/>
              <a:ext cx="24123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600" dirty="0">
                  <a:solidFill>
                    <a:srgbClr val="FFFFFF"/>
                  </a:solidFill>
                  <a:latin typeface="Trebuchet MS" panose="020B0603020202020204" pitchFamily="34" charset="0"/>
                  <a:ea typeface="Roboto Medium" panose="02000000000000000000" pitchFamily="2" charset="0"/>
                  <a:cs typeface="Poppins" pitchFamily="2" charset="77"/>
                </a:rPr>
                <a:t>5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92366D6-3DD8-5BF5-BECF-A30FDFCAF5F0}"/>
              </a:ext>
            </a:extLst>
          </p:cNvPr>
          <p:cNvSpPr/>
          <p:nvPr/>
        </p:nvSpPr>
        <p:spPr>
          <a:xfrm>
            <a:off x="554908" y="1842343"/>
            <a:ext cx="1835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F17A8"/>
                </a:solidFill>
                <a:latin typeface="Trebuchet MS" panose="020B0603020202020204" pitchFamily="34" charset="0"/>
              </a:rPr>
              <a:t>BRAINSTORM YOUR IDEAS</a:t>
            </a:r>
            <a:endParaRPr lang="en-US" sz="1600" dirty="0">
              <a:solidFill>
                <a:srgbClr val="4F17A8"/>
              </a:solidFill>
              <a:latin typeface="Trebuchet MS" panose="020B0603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8F1332-9155-5A87-84AF-B9B49669A0B4}"/>
              </a:ext>
            </a:extLst>
          </p:cNvPr>
          <p:cNvSpPr txBox="1"/>
          <p:nvPr/>
        </p:nvSpPr>
        <p:spPr>
          <a:xfrm>
            <a:off x="2914206" y="2544237"/>
            <a:ext cx="1716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rebuchet MS" panose="020B0603020202020204" pitchFamily="34" charset="0"/>
              </a:rPr>
              <a:t>Define Who Will Be Affected by Your Idea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75CDAB8-45A5-F556-C289-75B923C1386A}"/>
              </a:ext>
            </a:extLst>
          </p:cNvPr>
          <p:cNvSpPr txBox="1"/>
          <p:nvPr/>
        </p:nvSpPr>
        <p:spPr>
          <a:xfrm>
            <a:off x="568879" y="2523820"/>
            <a:ext cx="17644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rebuchet MS" panose="020B0603020202020204" pitchFamily="34" charset="0"/>
              </a:rPr>
              <a:t>Take small steps and focus on one task at a time.</a:t>
            </a:r>
          </a:p>
        </p:txBody>
      </p:sp>
    </p:spTree>
    <p:extLst>
      <p:ext uri="{BB962C8B-B14F-4D97-AF65-F5344CB8AC3E}">
        <p14:creationId xmlns:p14="http://schemas.microsoft.com/office/powerpoint/2010/main" val="1709430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52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E29A-57E5-70D7-BC73-9F96F3C03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77" y="521991"/>
            <a:ext cx="11558588" cy="378198"/>
          </a:xfrm>
        </p:spPr>
        <p:txBody>
          <a:bodyPr/>
          <a:lstStyle/>
          <a:p>
            <a:r>
              <a:rPr lang="en-US" b="1" dirty="0">
                <a:solidFill>
                  <a:srgbClr val="4F17A8"/>
                </a:solidFill>
                <a:latin typeface="Trebuchet MS" panose="020B0603020202020204" pitchFamily="34" charset="0"/>
              </a:rPr>
              <a:t>STEPS TO MAKING IT HAPPEN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81047-9303-F2B8-BB3D-54CE0354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6B21-BB42-4E3A-8D44-BE676E8AFEA9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97745-7365-4448-6A78-396E572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E6CA5-EB9D-C120-7F3A-1E57FB02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18</a:t>
            </a:fld>
            <a:endParaRPr lang="en-US"/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3659A3A8-1065-ED7B-0F71-20AA1A9F11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9722" y="4150890"/>
            <a:ext cx="6890407" cy="4"/>
          </a:xfrm>
          <a:prstGeom prst="line">
            <a:avLst/>
          </a:prstGeom>
          <a:noFill/>
          <a:ln w="38100" cap="flat" cmpd="sng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/>
          <a:p>
            <a:pPr defTabSz="914400"/>
            <a:endParaRPr lang="en-US" altLang="en-US" sz="1600" dirty="0">
              <a:solidFill>
                <a:srgbClr val="999999"/>
              </a:solidFill>
              <a:latin typeface="Trebuchet MS" panose="020B06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9" name="Oval 23">
            <a:extLst>
              <a:ext uri="{FF2B5EF4-FFF2-40B4-BE49-F238E27FC236}">
                <a16:creationId xmlns:a16="http://schemas.microsoft.com/office/drawing/2014/main" id="{39657893-BC21-A8E6-CB45-58225CBFF710}"/>
              </a:ext>
            </a:extLst>
          </p:cNvPr>
          <p:cNvSpPr/>
          <p:nvPr/>
        </p:nvSpPr>
        <p:spPr bwMode="auto">
          <a:xfrm>
            <a:off x="4790818" y="4056776"/>
            <a:ext cx="193913" cy="193943"/>
          </a:xfrm>
          <a:prstGeom prst="ellipse">
            <a:avLst/>
          </a:prstGeom>
          <a:solidFill>
            <a:srgbClr val="FF600F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defTabSz="914400"/>
            <a:endParaRPr lang="en-US" altLang="en-US" sz="1600" dirty="0">
              <a:solidFill>
                <a:srgbClr val="FFFFFF"/>
              </a:solidFill>
              <a:latin typeface="Trebuchet MS" panose="020B06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0" name="Oval 34">
            <a:extLst>
              <a:ext uri="{FF2B5EF4-FFF2-40B4-BE49-F238E27FC236}">
                <a16:creationId xmlns:a16="http://schemas.microsoft.com/office/drawing/2014/main" id="{58D4E4EC-18C9-494F-1B75-F114F72B737B}"/>
              </a:ext>
            </a:extLst>
          </p:cNvPr>
          <p:cNvSpPr/>
          <p:nvPr/>
        </p:nvSpPr>
        <p:spPr bwMode="auto">
          <a:xfrm>
            <a:off x="2450570" y="4056776"/>
            <a:ext cx="193913" cy="193943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defTabSz="914400"/>
            <a:endParaRPr lang="en-US" altLang="en-US" sz="1600" dirty="0">
              <a:solidFill>
                <a:srgbClr val="FFFFFF"/>
              </a:solidFill>
              <a:latin typeface="Trebuchet MS" panose="020B06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1" name="Oval 45">
            <a:extLst>
              <a:ext uri="{FF2B5EF4-FFF2-40B4-BE49-F238E27FC236}">
                <a16:creationId xmlns:a16="http://schemas.microsoft.com/office/drawing/2014/main" id="{7E864B32-F1C3-7297-FB67-3067CAF89467}"/>
              </a:ext>
            </a:extLst>
          </p:cNvPr>
          <p:cNvSpPr/>
          <p:nvPr/>
        </p:nvSpPr>
        <p:spPr bwMode="auto">
          <a:xfrm>
            <a:off x="9305273" y="4056776"/>
            <a:ext cx="193913" cy="193943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defTabSz="914400"/>
            <a:endParaRPr lang="en-US" altLang="en-US" sz="1600" dirty="0">
              <a:solidFill>
                <a:srgbClr val="7030A0"/>
              </a:solidFill>
              <a:latin typeface="Trebuchet MS" panose="020B06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12" name="Oval 55">
            <a:extLst>
              <a:ext uri="{FF2B5EF4-FFF2-40B4-BE49-F238E27FC236}">
                <a16:creationId xmlns:a16="http://schemas.microsoft.com/office/drawing/2014/main" id="{138DF776-62F4-AFDC-B849-C6B93C8B60B5}"/>
              </a:ext>
            </a:extLst>
          </p:cNvPr>
          <p:cNvSpPr/>
          <p:nvPr/>
        </p:nvSpPr>
        <p:spPr bwMode="auto">
          <a:xfrm>
            <a:off x="7022052" y="4056776"/>
            <a:ext cx="193913" cy="19394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defTabSz="914400"/>
            <a:endParaRPr lang="en-US" altLang="en-US" sz="1600" dirty="0">
              <a:solidFill>
                <a:srgbClr val="FFFFFF"/>
              </a:solidFill>
              <a:latin typeface="Trebuchet MS" panose="020B06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6691A3-E789-BDD6-4E6C-857C6C85EB46}"/>
              </a:ext>
            </a:extLst>
          </p:cNvPr>
          <p:cNvGrpSpPr/>
          <p:nvPr/>
        </p:nvGrpSpPr>
        <p:grpSpPr>
          <a:xfrm>
            <a:off x="1526167" y="1720116"/>
            <a:ext cx="2073496" cy="2430776"/>
            <a:chOff x="1169925" y="6019733"/>
            <a:chExt cx="3756638" cy="3952491"/>
          </a:xfrm>
          <a:solidFill>
            <a:schemeClr val="bg1">
              <a:lumMod val="9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7D9DDF-2601-4C9C-283D-C64590E03035}"/>
                </a:ext>
              </a:extLst>
            </p:cNvPr>
            <p:cNvSpPr/>
            <p:nvPr/>
          </p:nvSpPr>
          <p:spPr>
            <a:xfrm>
              <a:off x="1169925" y="6019733"/>
              <a:ext cx="3756638" cy="3596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" name="Triangle 3">
              <a:extLst>
                <a:ext uri="{FF2B5EF4-FFF2-40B4-BE49-F238E27FC236}">
                  <a16:creationId xmlns:a16="http://schemas.microsoft.com/office/drawing/2014/main" id="{5116F2E2-8C40-1305-7620-456B0779D8BA}"/>
                </a:ext>
              </a:extLst>
            </p:cNvPr>
            <p:cNvSpPr/>
            <p:nvPr/>
          </p:nvSpPr>
          <p:spPr>
            <a:xfrm rot="10800000">
              <a:off x="2751255" y="9460175"/>
              <a:ext cx="593977" cy="5120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72D70D-ECC4-3F13-C0E6-4FF0773CFA40}"/>
              </a:ext>
            </a:extLst>
          </p:cNvPr>
          <p:cNvGrpSpPr/>
          <p:nvPr/>
        </p:nvGrpSpPr>
        <p:grpSpPr>
          <a:xfrm>
            <a:off x="3948622" y="1720116"/>
            <a:ext cx="1878319" cy="2430775"/>
            <a:chOff x="1169925" y="6019733"/>
            <a:chExt cx="3756638" cy="3952491"/>
          </a:xfrm>
          <a:solidFill>
            <a:schemeClr val="bg1">
              <a:lumMod val="95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FFDE8A-CDA5-927E-65B4-CA71BC6202E4}"/>
                </a:ext>
              </a:extLst>
            </p:cNvPr>
            <p:cNvSpPr/>
            <p:nvPr/>
          </p:nvSpPr>
          <p:spPr>
            <a:xfrm>
              <a:off x="1169925" y="6019733"/>
              <a:ext cx="3756638" cy="3596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8" name="Triangle 55">
              <a:extLst>
                <a:ext uri="{FF2B5EF4-FFF2-40B4-BE49-F238E27FC236}">
                  <a16:creationId xmlns:a16="http://schemas.microsoft.com/office/drawing/2014/main" id="{EA1D01E1-74AA-B12E-E81B-3759583B2866}"/>
                </a:ext>
              </a:extLst>
            </p:cNvPr>
            <p:cNvSpPr/>
            <p:nvPr/>
          </p:nvSpPr>
          <p:spPr>
            <a:xfrm rot="10800000">
              <a:off x="2751255" y="9460175"/>
              <a:ext cx="593977" cy="5120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BADC42-6F90-E90D-2610-DDD0C7D2791E}"/>
              </a:ext>
            </a:extLst>
          </p:cNvPr>
          <p:cNvGrpSpPr/>
          <p:nvPr/>
        </p:nvGrpSpPr>
        <p:grpSpPr>
          <a:xfrm>
            <a:off x="6041070" y="1692845"/>
            <a:ext cx="2235452" cy="2430775"/>
            <a:chOff x="1254225" y="6035387"/>
            <a:chExt cx="3756638" cy="3936837"/>
          </a:xfrm>
          <a:solidFill>
            <a:schemeClr val="bg1">
              <a:lumMod val="95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CFBFF7-7C32-35BD-FF7A-31CE5B5AF17B}"/>
                </a:ext>
              </a:extLst>
            </p:cNvPr>
            <p:cNvSpPr/>
            <p:nvPr/>
          </p:nvSpPr>
          <p:spPr>
            <a:xfrm>
              <a:off x="1254225" y="6035387"/>
              <a:ext cx="3756638" cy="35966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1" name="Triangle 59">
              <a:extLst>
                <a:ext uri="{FF2B5EF4-FFF2-40B4-BE49-F238E27FC236}">
                  <a16:creationId xmlns:a16="http://schemas.microsoft.com/office/drawing/2014/main" id="{3704FB00-3E2C-8359-2AD0-91B7C2D3C975}"/>
                </a:ext>
              </a:extLst>
            </p:cNvPr>
            <p:cNvSpPr/>
            <p:nvPr/>
          </p:nvSpPr>
          <p:spPr>
            <a:xfrm rot="10800000">
              <a:off x="2751255" y="9460175"/>
              <a:ext cx="593977" cy="5120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755460-8094-C98F-D3CC-D0BC1A5A6BF3}"/>
              </a:ext>
            </a:extLst>
          </p:cNvPr>
          <p:cNvGrpSpPr/>
          <p:nvPr/>
        </p:nvGrpSpPr>
        <p:grpSpPr>
          <a:xfrm>
            <a:off x="8460161" y="1720116"/>
            <a:ext cx="2005777" cy="2430774"/>
            <a:chOff x="1169925" y="6019733"/>
            <a:chExt cx="3756638" cy="3952491"/>
          </a:xfrm>
          <a:solidFill>
            <a:schemeClr val="bg1">
              <a:lumMod val="95000"/>
            </a:schemeClr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E672E0B-6350-7195-CCBD-ECE186FAB2C6}"/>
                </a:ext>
              </a:extLst>
            </p:cNvPr>
            <p:cNvSpPr/>
            <p:nvPr/>
          </p:nvSpPr>
          <p:spPr>
            <a:xfrm>
              <a:off x="1169925" y="6019733"/>
              <a:ext cx="3756638" cy="3596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4" name="Triangle 62">
              <a:extLst>
                <a:ext uri="{FF2B5EF4-FFF2-40B4-BE49-F238E27FC236}">
                  <a16:creationId xmlns:a16="http://schemas.microsoft.com/office/drawing/2014/main" id="{5A1C458D-3618-72A9-2C2F-D22F3E301AF7}"/>
                </a:ext>
              </a:extLst>
            </p:cNvPr>
            <p:cNvSpPr/>
            <p:nvPr/>
          </p:nvSpPr>
          <p:spPr>
            <a:xfrm rot="10800000">
              <a:off x="2751255" y="9460175"/>
              <a:ext cx="593977" cy="5120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 dirty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28" name="Rectangle 61">
            <a:extLst>
              <a:ext uri="{FF2B5EF4-FFF2-40B4-BE49-F238E27FC236}">
                <a16:creationId xmlns:a16="http://schemas.microsoft.com/office/drawing/2014/main" id="{8BCAC3B2-7228-DF88-6569-6BE5EDFE7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944" y="2410895"/>
            <a:ext cx="15151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0" indent="0" algn="ctr" defTabSz="914400"/>
            <a:endParaRPr lang="en-US" sz="1600" b="0" dirty="0">
              <a:solidFill>
                <a:srgbClr val="999999"/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9" name="Rectangle 61">
            <a:extLst>
              <a:ext uri="{FF2B5EF4-FFF2-40B4-BE49-F238E27FC236}">
                <a16:creationId xmlns:a16="http://schemas.microsoft.com/office/drawing/2014/main" id="{1EA9CEDF-130E-C1DC-417E-274396287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191" y="2410895"/>
            <a:ext cx="15151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0" indent="0" algn="ctr" defTabSz="914400"/>
            <a:endParaRPr lang="en-US" sz="1600" b="0" dirty="0">
              <a:solidFill>
                <a:srgbClr val="999999"/>
              </a:solidFill>
              <a:latin typeface="Trebuchet MS" panose="020B0603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0" name="CuadroTexto 395">
            <a:extLst>
              <a:ext uri="{FF2B5EF4-FFF2-40B4-BE49-F238E27FC236}">
                <a16:creationId xmlns:a16="http://schemas.microsoft.com/office/drawing/2014/main" id="{2103B07A-E0EB-B167-5E42-D3958D5F1A0A}"/>
              </a:ext>
            </a:extLst>
          </p:cNvPr>
          <p:cNvSpPr txBox="1"/>
          <p:nvPr/>
        </p:nvSpPr>
        <p:spPr>
          <a:xfrm>
            <a:off x="3865503" y="1736292"/>
            <a:ext cx="2045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FF600F"/>
                </a:solidFill>
                <a:latin typeface="Trebuchet MS" panose="020B0603020202020204" pitchFamily="34" charset="0"/>
              </a:rPr>
              <a:t>TRACK YOUR PROGRESS</a:t>
            </a:r>
          </a:p>
        </p:txBody>
      </p:sp>
      <p:sp>
        <p:nvSpPr>
          <p:cNvPr id="31" name="Rectangle 61">
            <a:extLst>
              <a:ext uri="{FF2B5EF4-FFF2-40B4-BE49-F238E27FC236}">
                <a16:creationId xmlns:a16="http://schemas.microsoft.com/office/drawing/2014/main" id="{74B42B20-C3F1-4B3A-552E-352790480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876" y="2567289"/>
            <a:ext cx="17355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0" indent="0" algn="ctr"/>
            <a:r>
              <a:rPr lang="en-US" sz="1400" b="0" dirty="0">
                <a:latin typeface="Trebuchet MS" panose="020B0603020202020204" pitchFamily="34" charset="0"/>
              </a:rPr>
              <a:t>Make adjustments to your plan when the need arises.</a:t>
            </a:r>
          </a:p>
        </p:txBody>
      </p:sp>
      <p:sp>
        <p:nvSpPr>
          <p:cNvPr id="32" name="CuadroTexto 395">
            <a:extLst>
              <a:ext uri="{FF2B5EF4-FFF2-40B4-BE49-F238E27FC236}">
                <a16:creationId xmlns:a16="http://schemas.microsoft.com/office/drawing/2014/main" id="{E80935FE-F491-495A-BC1A-A35574014573}"/>
              </a:ext>
            </a:extLst>
          </p:cNvPr>
          <p:cNvSpPr txBox="1"/>
          <p:nvPr/>
        </p:nvSpPr>
        <p:spPr>
          <a:xfrm>
            <a:off x="5946496" y="1736292"/>
            <a:ext cx="2473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chemeClr val="accent4"/>
                </a:solidFill>
                <a:latin typeface="Trebuchet MS" panose="020B0603020202020204" pitchFamily="34" charset="0"/>
              </a:rPr>
              <a:t>MAKE ADJUSTMENTS AND IMPROVE YOUR PLAN</a:t>
            </a:r>
          </a:p>
        </p:txBody>
      </p:sp>
      <p:sp>
        <p:nvSpPr>
          <p:cNvPr id="33" name="Rectangle 61">
            <a:extLst>
              <a:ext uri="{FF2B5EF4-FFF2-40B4-BE49-F238E27FC236}">
                <a16:creationId xmlns:a16="http://schemas.microsoft.com/office/drawing/2014/main" id="{D0C71837-16F7-276D-007E-FE8A970EE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0162" y="2410805"/>
            <a:ext cx="194189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58738" indent="-58738" algn="ctr"/>
            <a:r>
              <a:rPr lang="en-US" sz="1400" b="0" dirty="0">
                <a:latin typeface="Trebuchet MS" panose="020B0603020202020204" pitchFamily="34" charset="0"/>
              </a:rPr>
              <a:t>Above all, you cannot take action until you believe in yourself enough to handle the consequences of your decisions.</a:t>
            </a:r>
          </a:p>
        </p:txBody>
      </p:sp>
      <p:sp>
        <p:nvSpPr>
          <p:cNvPr id="34" name="CuadroTexto 395">
            <a:extLst>
              <a:ext uri="{FF2B5EF4-FFF2-40B4-BE49-F238E27FC236}">
                <a16:creationId xmlns:a16="http://schemas.microsoft.com/office/drawing/2014/main" id="{62668E28-8987-BADF-32A9-438BB7DE085E}"/>
              </a:ext>
            </a:extLst>
          </p:cNvPr>
          <p:cNvSpPr txBox="1"/>
          <p:nvPr/>
        </p:nvSpPr>
        <p:spPr>
          <a:xfrm>
            <a:off x="8460162" y="1701296"/>
            <a:ext cx="213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rgbClr val="7030A0"/>
                </a:solidFill>
                <a:latin typeface="Trebuchet MS" panose="020B0603020202020204" pitchFamily="34" charset="0"/>
              </a:rPr>
              <a:t>BELIEVE IN YOURSELF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503F07A-FA3F-AA74-ECB0-3A0240FD16B8}"/>
              </a:ext>
            </a:extLst>
          </p:cNvPr>
          <p:cNvSpPr/>
          <p:nvPr/>
        </p:nvSpPr>
        <p:spPr>
          <a:xfrm>
            <a:off x="2070446" y="4411918"/>
            <a:ext cx="954157" cy="95415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6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7B8E67-D0D1-6389-34EB-3DDD82FFF857}"/>
              </a:ext>
            </a:extLst>
          </p:cNvPr>
          <p:cNvSpPr/>
          <p:nvPr/>
        </p:nvSpPr>
        <p:spPr>
          <a:xfrm>
            <a:off x="1944448" y="4681247"/>
            <a:ext cx="1206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FFFFFF"/>
                </a:solidFill>
                <a:latin typeface="Trebuchet MS" panose="020B0603020202020204" pitchFamily="34" charset="0"/>
                <a:ea typeface="Roboto Medium" panose="02000000000000000000" pitchFamily="2" charset="0"/>
                <a:cs typeface="Poppins" pitchFamily="2" charset="77"/>
              </a:rPr>
              <a:t>6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F6DBEE7-D144-9404-27A3-C80B3973FF81}"/>
              </a:ext>
            </a:extLst>
          </p:cNvPr>
          <p:cNvSpPr/>
          <p:nvPr/>
        </p:nvSpPr>
        <p:spPr>
          <a:xfrm>
            <a:off x="4410694" y="4411918"/>
            <a:ext cx="954157" cy="954157"/>
          </a:xfrm>
          <a:prstGeom prst="ellipse">
            <a:avLst/>
          </a:prstGeom>
          <a:solidFill>
            <a:srgbClr val="FF6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6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6CE9A32-9D3D-94AF-C9A7-AB921191515E}"/>
              </a:ext>
            </a:extLst>
          </p:cNvPr>
          <p:cNvSpPr/>
          <p:nvPr/>
        </p:nvSpPr>
        <p:spPr>
          <a:xfrm>
            <a:off x="4284696" y="4681247"/>
            <a:ext cx="1206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FFFFFF"/>
                </a:solidFill>
                <a:latin typeface="Trebuchet MS" panose="020B0603020202020204" pitchFamily="34" charset="0"/>
                <a:ea typeface="Roboto Medium" panose="02000000000000000000" pitchFamily="2" charset="0"/>
                <a:cs typeface="Poppins" pitchFamily="2" charset="77"/>
              </a:rPr>
              <a:t>7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B49A874-9B45-849F-C8E2-446C641C01ED}"/>
              </a:ext>
            </a:extLst>
          </p:cNvPr>
          <p:cNvSpPr/>
          <p:nvPr/>
        </p:nvSpPr>
        <p:spPr>
          <a:xfrm>
            <a:off x="6640737" y="4411918"/>
            <a:ext cx="954157" cy="9541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6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7BEAA1E-4744-45B9-97C8-3B178FB70EC9}"/>
              </a:ext>
            </a:extLst>
          </p:cNvPr>
          <p:cNvSpPr/>
          <p:nvPr/>
        </p:nvSpPr>
        <p:spPr>
          <a:xfrm>
            <a:off x="6514739" y="4681247"/>
            <a:ext cx="1206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FFFFFF"/>
                </a:solidFill>
                <a:latin typeface="Trebuchet MS" panose="020B0603020202020204" pitchFamily="34" charset="0"/>
                <a:ea typeface="Roboto Medium" panose="02000000000000000000" pitchFamily="2" charset="0"/>
                <a:cs typeface="Poppins" pitchFamily="2" charset="77"/>
              </a:rPr>
              <a:t>8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6AC03C6-7680-DD41-CBB8-F742F34EEFEF}"/>
              </a:ext>
            </a:extLst>
          </p:cNvPr>
          <p:cNvSpPr/>
          <p:nvPr/>
        </p:nvSpPr>
        <p:spPr>
          <a:xfrm>
            <a:off x="8931894" y="4411918"/>
            <a:ext cx="954157" cy="95415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60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4065FC-02DF-1E5B-4C24-7FD1F5CDCF04}"/>
              </a:ext>
            </a:extLst>
          </p:cNvPr>
          <p:cNvSpPr/>
          <p:nvPr/>
        </p:nvSpPr>
        <p:spPr>
          <a:xfrm>
            <a:off x="8805896" y="4681247"/>
            <a:ext cx="1206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>
                <a:solidFill>
                  <a:srgbClr val="FFFFFF"/>
                </a:solidFill>
                <a:latin typeface="Trebuchet MS" panose="020B0603020202020204" pitchFamily="34" charset="0"/>
                <a:ea typeface="Roboto Medium" panose="02000000000000000000" pitchFamily="2" charset="0"/>
                <a:cs typeface="Poppins" pitchFamily="2" charset="77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2366D6-3DD8-5BF5-BECF-A30FDFCAF5F0}"/>
              </a:ext>
            </a:extLst>
          </p:cNvPr>
          <p:cNvSpPr/>
          <p:nvPr/>
        </p:nvSpPr>
        <p:spPr>
          <a:xfrm>
            <a:off x="1651337" y="1743906"/>
            <a:ext cx="1835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F17A8"/>
                </a:solidFill>
                <a:latin typeface="Trebuchet MS" panose="020B0603020202020204" pitchFamily="34" charset="0"/>
              </a:rPr>
              <a:t>TAKE ACTION AND EXECUTE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8F1332-9155-5A87-84AF-B9B49669A0B4}"/>
              </a:ext>
            </a:extLst>
          </p:cNvPr>
          <p:cNvSpPr txBox="1"/>
          <p:nvPr/>
        </p:nvSpPr>
        <p:spPr>
          <a:xfrm>
            <a:off x="4010635" y="2360012"/>
            <a:ext cx="17166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rebuchet MS" panose="020B0603020202020204" pitchFamily="34" charset="0"/>
              </a:rPr>
              <a:t>It will help identify any potential issues or obstacles you may encounter.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75CDAB8-45A5-F556-C289-75B923C1386A}"/>
              </a:ext>
            </a:extLst>
          </p:cNvPr>
          <p:cNvSpPr txBox="1"/>
          <p:nvPr/>
        </p:nvSpPr>
        <p:spPr>
          <a:xfrm>
            <a:off x="1665308" y="2418427"/>
            <a:ext cx="17644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rebuchet MS" panose="020B0603020202020204" pitchFamily="34" charset="0"/>
              </a:rPr>
              <a:t>Explore your ideas and determine the viable ones.</a:t>
            </a:r>
          </a:p>
        </p:txBody>
      </p:sp>
    </p:spTree>
    <p:extLst>
      <p:ext uri="{BB962C8B-B14F-4D97-AF65-F5344CB8AC3E}">
        <p14:creationId xmlns:p14="http://schemas.microsoft.com/office/powerpoint/2010/main" val="2527502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5989-DC79-D744-8564-3A0DF3EB9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219" y="1797643"/>
            <a:ext cx="5707343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Trebuchet MS" panose="020B0603020202020204" pitchFamily="34" charset="0"/>
              </a:rPr>
              <a:t>CASE STUDIES</a:t>
            </a:r>
            <a:br>
              <a:rPr lang="en-US" b="1" dirty="0">
                <a:latin typeface="Trebuchet MS" panose="020B0603020202020204" pitchFamily="34" charset="0"/>
              </a:rPr>
            </a:br>
            <a:r>
              <a:rPr lang="en-US" sz="2800" b="1" dirty="0">
                <a:solidFill>
                  <a:schemeClr val="tx1"/>
                </a:solidFill>
                <a:latin typeface="Trebuchet MS" panose="020B0603020202020204" pitchFamily="34" charset="0"/>
              </a:rPr>
              <a:t>SOME SUCCESSFUL PROJECTS LED BY ENTREPRENEURIAL PROJECT MANAGERS</a:t>
            </a:r>
            <a:endParaRPr lang="en-US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EAF22-B2CB-8243-BDFD-E860C6B4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1C12-02F2-435D-BEA9-223D525118D7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E696AC-D510-8E45-B8EA-8AC23F49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ECCE6-8B76-A74D-AB58-3016A69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6501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665406"/>
            <a:ext cx="11558588" cy="378198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4F17A8"/>
                </a:solidFill>
                <a:latin typeface="Trebuchet MS" panose="020B0603020202020204" pitchFamily="34" charset="0"/>
              </a:rPr>
              <a:t>PRESENTATION 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75D4-9D87-4816-A17F-6622EF01609F}" type="datetime3">
              <a:rPr lang="en-US" smtClean="0"/>
              <a:t>27 October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Making Ideas Reality: The Entrepreneurial Project Manager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2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FB9753-540E-845A-B76A-FBDD3190F0F6}"/>
              </a:ext>
            </a:extLst>
          </p:cNvPr>
          <p:cNvGrpSpPr/>
          <p:nvPr/>
        </p:nvGrpSpPr>
        <p:grpSpPr>
          <a:xfrm>
            <a:off x="314325" y="1803128"/>
            <a:ext cx="3493476" cy="1403287"/>
            <a:chOff x="1969075" y="2204996"/>
            <a:chExt cx="3493476" cy="140328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DFD1F50-77BF-2C49-0D39-FCBAF7C5A59B}"/>
                </a:ext>
              </a:extLst>
            </p:cNvPr>
            <p:cNvSpPr/>
            <p:nvPr/>
          </p:nvSpPr>
          <p:spPr>
            <a:xfrm>
              <a:off x="2108813" y="2350841"/>
              <a:ext cx="3353738" cy="1257442"/>
            </a:xfrm>
            <a:custGeom>
              <a:avLst/>
              <a:gdLst>
                <a:gd name="connsiteX0" fmla="*/ 0 w 2700643"/>
                <a:gd name="connsiteY0" fmla="*/ 0 h 843951"/>
                <a:gd name="connsiteX1" fmla="*/ 2700643 w 2700643"/>
                <a:gd name="connsiteY1" fmla="*/ 0 h 843951"/>
                <a:gd name="connsiteX2" fmla="*/ 2700643 w 2700643"/>
                <a:gd name="connsiteY2" fmla="*/ 843951 h 843951"/>
                <a:gd name="connsiteX3" fmla="*/ 0 w 2700643"/>
                <a:gd name="connsiteY3" fmla="*/ 843951 h 843951"/>
                <a:gd name="connsiteX4" fmla="*/ 0 w 2700643"/>
                <a:gd name="connsiteY4" fmla="*/ 0 h 84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643" h="843951">
                  <a:moveTo>
                    <a:pt x="0" y="0"/>
                  </a:moveTo>
                  <a:lnTo>
                    <a:pt x="2700643" y="0"/>
                  </a:lnTo>
                  <a:lnTo>
                    <a:pt x="2700643" y="843951"/>
                  </a:lnTo>
                  <a:lnTo>
                    <a:pt x="0" y="84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4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2683C6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571636" tIns="53340" rIns="53340" bIns="53340" numCol="1" spcCol="1270" anchor="ctr" anchorCtr="0">
              <a:noAutofit/>
            </a:bodyPr>
            <a:lstStyle/>
            <a:p>
              <a:pPr marL="0" marR="0" lvl="0" indent="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INTRODUCTION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sp>
          <p:nvSpPr>
            <p:cNvPr id="27" name="Flowchart: Document 26">
              <a:extLst>
                <a:ext uri="{FF2B5EF4-FFF2-40B4-BE49-F238E27FC236}">
                  <a16:creationId xmlns:a16="http://schemas.microsoft.com/office/drawing/2014/main" id="{706CC550-3FF9-3798-A24D-05376C582EED}"/>
                </a:ext>
              </a:extLst>
            </p:cNvPr>
            <p:cNvSpPr/>
            <p:nvPr/>
          </p:nvSpPr>
          <p:spPr>
            <a:xfrm>
              <a:off x="1969075" y="2204996"/>
              <a:ext cx="624423" cy="600139"/>
            </a:xfrm>
            <a:prstGeom prst="flowChartDocument">
              <a:avLst/>
            </a:prstGeom>
            <a:solidFill>
              <a:srgbClr val="F36A19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6489D6-7336-0D89-9B08-8FF4485D9C7D}"/>
              </a:ext>
            </a:extLst>
          </p:cNvPr>
          <p:cNvGrpSpPr/>
          <p:nvPr/>
        </p:nvGrpSpPr>
        <p:grpSpPr>
          <a:xfrm>
            <a:off x="4327896" y="1840217"/>
            <a:ext cx="3493477" cy="1403285"/>
            <a:chOff x="4783766" y="2211605"/>
            <a:chExt cx="3493477" cy="140328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7EEB487-F822-D3AA-C53A-EA56AB564951}"/>
                </a:ext>
              </a:extLst>
            </p:cNvPr>
            <p:cNvSpPr/>
            <p:nvPr/>
          </p:nvSpPr>
          <p:spPr>
            <a:xfrm>
              <a:off x="4923505" y="2357450"/>
              <a:ext cx="3353738" cy="1257440"/>
            </a:xfrm>
            <a:custGeom>
              <a:avLst/>
              <a:gdLst>
                <a:gd name="connsiteX0" fmla="*/ 0 w 2700643"/>
                <a:gd name="connsiteY0" fmla="*/ 0 h 843951"/>
                <a:gd name="connsiteX1" fmla="*/ 2700643 w 2700643"/>
                <a:gd name="connsiteY1" fmla="*/ 0 h 843951"/>
                <a:gd name="connsiteX2" fmla="*/ 2700643 w 2700643"/>
                <a:gd name="connsiteY2" fmla="*/ 843951 h 843951"/>
                <a:gd name="connsiteX3" fmla="*/ 0 w 2700643"/>
                <a:gd name="connsiteY3" fmla="*/ 843951 h 843951"/>
                <a:gd name="connsiteX4" fmla="*/ 0 w 2700643"/>
                <a:gd name="connsiteY4" fmla="*/ 0 h 84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643" h="843951">
                  <a:moveTo>
                    <a:pt x="0" y="0"/>
                  </a:moveTo>
                  <a:lnTo>
                    <a:pt x="2700643" y="0"/>
                  </a:lnTo>
                  <a:lnTo>
                    <a:pt x="2700643" y="843951"/>
                  </a:lnTo>
                  <a:lnTo>
                    <a:pt x="0" y="84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4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2683C6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571636" tIns="53340" rIns="53340" bIns="53340" numCol="1" spcCol="1270" anchor="ctr" anchorCtr="0">
              <a:noAutofit/>
            </a:bodyPr>
            <a:lstStyle/>
            <a:p>
              <a:pPr marL="0" marR="0" lvl="0" indent="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THE MINDSET OF THE ENTREPRENEURIAL PROJECT MANAGER</a:t>
              </a:r>
            </a:p>
          </p:txBody>
        </p:sp>
        <p:sp>
          <p:nvSpPr>
            <p:cNvPr id="30" name="Flowchart: Document 29">
              <a:extLst>
                <a:ext uri="{FF2B5EF4-FFF2-40B4-BE49-F238E27FC236}">
                  <a16:creationId xmlns:a16="http://schemas.microsoft.com/office/drawing/2014/main" id="{7EA97BE1-7244-6B98-1B59-3264DF3D77FA}"/>
                </a:ext>
              </a:extLst>
            </p:cNvPr>
            <p:cNvSpPr/>
            <p:nvPr/>
          </p:nvSpPr>
          <p:spPr>
            <a:xfrm>
              <a:off x="4783766" y="2211605"/>
              <a:ext cx="624423" cy="600139"/>
            </a:xfrm>
            <a:prstGeom prst="flowChartDocument">
              <a:avLst/>
            </a:prstGeom>
            <a:solidFill>
              <a:srgbClr val="F36A19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60FAB3-ED88-212F-2F67-6B556C7BE032}"/>
              </a:ext>
            </a:extLst>
          </p:cNvPr>
          <p:cNvGrpSpPr/>
          <p:nvPr/>
        </p:nvGrpSpPr>
        <p:grpSpPr>
          <a:xfrm>
            <a:off x="8453995" y="1752486"/>
            <a:ext cx="3442208" cy="1481578"/>
            <a:chOff x="8462825" y="2174674"/>
            <a:chExt cx="3442208" cy="148157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3A398E8-5D81-AB15-3DDF-2073DE55C36F}"/>
                </a:ext>
              </a:extLst>
            </p:cNvPr>
            <p:cNvSpPr/>
            <p:nvPr/>
          </p:nvSpPr>
          <p:spPr>
            <a:xfrm>
              <a:off x="8551295" y="2398810"/>
              <a:ext cx="3353738" cy="1257442"/>
            </a:xfrm>
            <a:custGeom>
              <a:avLst/>
              <a:gdLst>
                <a:gd name="connsiteX0" fmla="*/ 0 w 2700643"/>
                <a:gd name="connsiteY0" fmla="*/ 0 h 843951"/>
                <a:gd name="connsiteX1" fmla="*/ 2700643 w 2700643"/>
                <a:gd name="connsiteY1" fmla="*/ 0 h 843951"/>
                <a:gd name="connsiteX2" fmla="*/ 2700643 w 2700643"/>
                <a:gd name="connsiteY2" fmla="*/ 843951 h 843951"/>
                <a:gd name="connsiteX3" fmla="*/ 0 w 2700643"/>
                <a:gd name="connsiteY3" fmla="*/ 843951 h 843951"/>
                <a:gd name="connsiteX4" fmla="*/ 0 w 2700643"/>
                <a:gd name="connsiteY4" fmla="*/ 0 h 84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643" h="843951">
                  <a:moveTo>
                    <a:pt x="0" y="0"/>
                  </a:moveTo>
                  <a:lnTo>
                    <a:pt x="2700643" y="0"/>
                  </a:lnTo>
                  <a:lnTo>
                    <a:pt x="2700643" y="843951"/>
                  </a:lnTo>
                  <a:lnTo>
                    <a:pt x="0" y="84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4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2683C6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571636" tIns="53340" rIns="53340" bIns="53340" numCol="1" spcCol="1270" anchor="ctr" anchorCtr="0">
              <a:noAutofit/>
            </a:bodyPr>
            <a:lstStyle/>
            <a:p>
              <a:pPr marL="0" marR="0" lvl="0" indent="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CHALLENGES AND STRATEGIES</a:t>
              </a:r>
            </a:p>
          </p:txBody>
        </p:sp>
        <p:sp>
          <p:nvSpPr>
            <p:cNvPr id="33" name="Flowchart: Document 32">
              <a:extLst>
                <a:ext uri="{FF2B5EF4-FFF2-40B4-BE49-F238E27FC236}">
                  <a16:creationId xmlns:a16="http://schemas.microsoft.com/office/drawing/2014/main" id="{76B928AA-741B-B218-168B-CB9E17CA165B}"/>
                </a:ext>
              </a:extLst>
            </p:cNvPr>
            <p:cNvSpPr/>
            <p:nvPr/>
          </p:nvSpPr>
          <p:spPr>
            <a:xfrm>
              <a:off x="8462825" y="2174674"/>
              <a:ext cx="624423" cy="600139"/>
            </a:xfrm>
            <a:prstGeom prst="flowChartDocument">
              <a:avLst/>
            </a:prstGeom>
            <a:solidFill>
              <a:srgbClr val="F36A19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b="1" dirty="0">
                  <a:latin typeface="Trebuchet MS" panose="020B0603020202020204" pitchFamily="34" charset="0"/>
                </a:rPr>
                <a:t>3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0EDD24-34B9-8012-3EB6-5EFABC2CF30C}"/>
              </a:ext>
            </a:extLst>
          </p:cNvPr>
          <p:cNvGrpSpPr/>
          <p:nvPr/>
        </p:nvGrpSpPr>
        <p:grpSpPr>
          <a:xfrm>
            <a:off x="423997" y="3794091"/>
            <a:ext cx="3467135" cy="1485709"/>
            <a:chOff x="6527148" y="4210554"/>
            <a:chExt cx="3467135" cy="1485709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52E5AF-60C5-8282-11EA-92B91C4B3897}"/>
                </a:ext>
              </a:extLst>
            </p:cNvPr>
            <p:cNvSpPr/>
            <p:nvPr/>
          </p:nvSpPr>
          <p:spPr>
            <a:xfrm>
              <a:off x="6640545" y="4438823"/>
              <a:ext cx="3353738" cy="1257440"/>
            </a:xfrm>
            <a:custGeom>
              <a:avLst/>
              <a:gdLst>
                <a:gd name="connsiteX0" fmla="*/ 0 w 2700643"/>
                <a:gd name="connsiteY0" fmla="*/ 0 h 843951"/>
                <a:gd name="connsiteX1" fmla="*/ 2700643 w 2700643"/>
                <a:gd name="connsiteY1" fmla="*/ 0 h 843951"/>
                <a:gd name="connsiteX2" fmla="*/ 2700643 w 2700643"/>
                <a:gd name="connsiteY2" fmla="*/ 843951 h 843951"/>
                <a:gd name="connsiteX3" fmla="*/ 0 w 2700643"/>
                <a:gd name="connsiteY3" fmla="*/ 843951 h 843951"/>
                <a:gd name="connsiteX4" fmla="*/ 0 w 2700643"/>
                <a:gd name="connsiteY4" fmla="*/ 0 h 84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643" h="843951">
                  <a:moveTo>
                    <a:pt x="0" y="0"/>
                  </a:moveTo>
                  <a:lnTo>
                    <a:pt x="2700643" y="0"/>
                  </a:lnTo>
                  <a:lnTo>
                    <a:pt x="2700643" y="843951"/>
                  </a:lnTo>
                  <a:lnTo>
                    <a:pt x="0" y="84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4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2683C6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571636" tIns="53340" rIns="53340" bIns="53340" numCol="1" spcCol="1270" anchor="ctr" anchorCtr="0">
              <a:noAutofit/>
            </a:bodyPr>
            <a:lstStyle/>
            <a:p>
              <a:pPr marL="0" marR="0" lvl="0" indent="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lang="en-US" b="1" kern="0" dirty="0">
                  <a:latin typeface="Trebuchet MS" panose="020B0603020202020204" pitchFamily="34" charset="0"/>
                </a:rPr>
                <a:t>CASE STUDIES: SUCCESSFUL PROJECTS</a:t>
              </a:r>
            </a:p>
          </p:txBody>
        </p:sp>
        <p:sp>
          <p:nvSpPr>
            <p:cNvPr id="36" name="Flowchart: Document 35">
              <a:extLst>
                <a:ext uri="{FF2B5EF4-FFF2-40B4-BE49-F238E27FC236}">
                  <a16:creationId xmlns:a16="http://schemas.microsoft.com/office/drawing/2014/main" id="{4E70F8CC-502F-6C50-CA8E-CFA626D4938C}"/>
                </a:ext>
              </a:extLst>
            </p:cNvPr>
            <p:cNvSpPr/>
            <p:nvPr/>
          </p:nvSpPr>
          <p:spPr>
            <a:xfrm>
              <a:off x="6527148" y="4210554"/>
              <a:ext cx="598081" cy="600139"/>
            </a:xfrm>
            <a:prstGeom prst="flowChartDocument">
              <a:avLst/>
            </a:prstGeom>
            <a:solidFill>
              <a:srgbClr val="F36A19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b="1" dirty="0">
                  <a:latin typeface="Trebuchet MS" panose="020B0603020202020204" pitchFamily="34" charset="0"/>
                </a:rPr>
                <a:t>4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F9229C-1110-8F66-7DE1-9C74E746E49B}"/>
              </a:ext>
            </a:extLst>
          </p:cNvPr>
          <p:cNvGrpSpPr/>
          <p:nvPr/>
        </p:nvGrpSpPr>
        <p:grpSpPr>
          <a:xfrm>
            <a:off x="8429210" y="3917360"/>
            <a:ext cx="3493476" cy="1399303"/>
            <a:chOff x="8758847" y="3739171"/>
            <a:chExt cx="3493476" cy="139930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1B487D-58C0-16AB-D978-4FC283367A52}"/>
                </a:ext>
              </a:extLst>
            </p:cNvPr>
            <p:cNvSpPr/>
            <p:nvPr/>
          </p:nvSpPr>
          <p:spPr>
            <a:xfrm>
              <a:off x="8898585" y="3881032"/>
              <a:ext cx="3353738" cy="1257442"/>
            </a:xfrm>
            <a:custGeom>
              <a:avLst/>
              <a:gdLst>
                <a:gd name="connsiteX0" fmla="*/ 0 w 2700643"/>
                <a:gd name="connsiteY0" fmla="*/ 0 h 843951"/>
                <a:gd name="connsiteX1" fmla="*/ 2700643 w 2700643"/>
                <a:gd name="connsiteY1" fmla="*/ 0 h 843951"/>
                <a:gd name="connsiteX2" fmla="*/ 2700643 w 2700643"/>
                <a:gd name="connsiteY2" fmla="*/ 843951 h 843951"/>
                <a:gd name="connsiteX3" fmla="*/ 0 w 2700643"/>
                <a:gd name="connsiteY3" fmla="*/ 843951 h 843951"/>
                <a:gd name="connsiteX4" fmla="*/ 0 w 2700643"/>
                <a:gd name="connsiteY4" fmla="*/ 0 h 84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643" h="843951">
                  <a:moveTo>
                    <a:pt x="0" y="0"/>
                  </a:moveTo>
                  <a:lnTo>
                    <a:pt x="2700643" y="0"/>
                  </a:lnTo>
                  <a:lnTo>
                    <a:pt x="2700643" y="843951"/>
                  </a:lnTo>
                  <a:lnTo>
                    <a:pt x="0" y="84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4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2683C6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571636" tIns="53340" rIns="53340" bIns="53340" numCol="1" spcCol="1270" anchor="ctr" anchorCtr="0">
              <a:noAutofit/>
            </a:bodyPr>
            <a:lstStyle/>
            <a:p>
              <a:pPr algn="just"/>
              <a:r>
                <a:rPr lang="en-US" b="1" kern="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CONCLUSION</a:t>
              </a:r>
              <a:endParaRPr lang="en-US" sz="1600" b="1" kern="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lowchart: Document 38">
              <a:extLst>
                <a:ext uri="{FF2B5EF4-FFF2-40B4-BE49-F238E27FC236}">
                  <a16:creationId xmlns:a16="http://schemas.microsoft.com/office/drawing/2014/main" id="{E858BE74-F285-4881-D0A1-DD47C00D2240}"/>
                </a:ext>
              </a:extLst>
            </p:cNvPr>
            <p:cNvSpPr/>
            <p:nvPr/>
          </p:nvSpPr>
          <p:spPr>
            <a:xfrm>
              <a:off x="8758847" y="3739171"/>
              <a:ext cx="624423" cy="600139"/>
            </a:xfrm>
            <a:prstGeom prst="flowChartDocument">
              <a:avLst/>
            </a:prstGeom>
            <a:solidFill>
              <a:srgbClr val="F36A19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161678-C66D-B3DC-33EB-31E56732D999}"/>
              </a:ext>
            </a:extLst>
          </p:cNvPr>
          <p:cNvGrpSpPr/>
          <p:nvPr/>
        </p:nvGrpSpPr>
        <p:grpSpPr>
          <a:xfrm>
            <a:off x="4382243" y="3895691"/>
            <a:ext cx="3493476" cy="1399303"/>
            <a:chOff x="2811421" y="3127564"/>
            <a:chExt cx="3493476" cy="139930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60C9F0D-7179-A95A-2F8F-97737432E273}"/>
                </a:ext>
              </a:extLst>
            </p:cNvPr>
            <p:cNvSpPr/>
            <p:nvPr/>
          </p:nvSpPr>
          <p:spPr>
            <a:xfrm>
              <a:off x="2951159" y="3269425"/>
              <a:ext cx="3353738" cy="1257442"/>
            </a:xfrm>
            <a:custGeom>
              <a:avLst/>
              <a:gdLst>
                <a:gd name="connsiteX0" fmla="*/ 0 w 2700643"/>
                <a:gd name="connsiteY0" fmla="*/ 0 h 843951"/>
                <a:gd name="connsiteX1" fmla="*/ 2700643 w 2700643"/>
                <a:gd name="connsiteY1" fmla="*/ 0 h 843951"/>
                <a:gd name="connsiteX2" fmla="*/ 2700643 w 2700643"/>
                <a:gd name="connsiteY2" fmla="*/ 843951 h 843951"/>
                <a:gd name="connsiteX3" fmla="*/ 0 w 2700643"/>
                <a:gd name="connsiteY3" fmla="*/ 843951 h 843951"/>
                <a:gd name="connsiteX4" fmla="*/ 0 w 2700643"/>
                <a:gd name="connsiteY4" fmla="*/ 0 h 84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643" h="843951">
                  <a:moveTo>
                    <a:pt x="0" y="0"/>
                  </a:moveTo>
                  <a:lnTo>
                    <a:pt x="2700643" y="0"/>
                  </a:lnTo>
                  <a:lnTo>
                    <a:pt x="2700643" y="843951"/>
                  </a:lnTo>
                  <a:lnTo>
                    <a:pt x="0" y="84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4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2683C6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571636" tIns="53340" rIns="53340" bIns="53340" numCol="1" spcCol="1270" anchor="ctr" anchorCtr="0">
              <a:noAutofit/>
            </a:bodyPr>
            <a:lstStyle/>
            <a:p>
              <a:pPr marL="0" marR="0" lvl="0" indent="0" algn="l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NEXT GENERATION OF ENTREPRENEURIAL PROJECT MANAGERS</a:t>
              </a:r>
            </a:p>
          </p:txBody>
        </p:sp>
        <p:sp>
          <p:nvSpPr>
            <p:cNvPr id="42" name="Flowchart: Document 41">
              <a:extLst>
                <a:ext uri="{FF2B5EF4-FFF2-40B4-BE49-F238E27FC236}">
                  <a16:creationId xmlns:a16="http://schemas.microsoft.com/office/drawing/2014/main" id="{CE08448A-C873-AB90-6329-F4828AE8E77C}"/>
                </a:ext>
              </a:extLst>
            </p:cNvPr>
            <p:cNvSpPr/>
            <p:nvPr/>
          </p:nvSpPr>
          <p:spPr>
            <a:xfrm>
              <a:off x="2811421" y="3127564"/>
              <a:ext cx="624423" cy="600139"/>
            </a:xfrm>
            <a:prstGeom prst="flowChartDocument">
              <a:avLst/>
            </a:prstGeom>
            <a:solidFill>
              <a:srgbClr val="F36A19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anchor="t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35538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3FE0-D15F-4271-5764-DC957DB4D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8" y="633226"/>
            <a:ext cx="11558588" cy="378198"/>
          </a:xfrm>
        </p:spPr>
        <p:txBody>
          <a:bodyPr/>
          <a:lstStyle/>
          <a:p>
            <a:r>
              <a:rPr lang="en-GB" b="1" dirty="0">
                <a:solidFill>
                  <a:srgbClr val="4F17A8"/>
                </a:solidFill>
                <a:latin typeface="Trebuchet MS" panose="020B0603020202020204" pitchFamily="34" charset="0"/>
              </a:rPr>
              <a:t>CASE STUDY: TESLA'S GIGAFACTORIES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7C0F3-2344-99FE-FA80-F9C2CB5E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68" y="1580077"/>
            <a:ext cx="11227065" cy="4206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Entrepreneurial Project Manager</a:t>
            </a:r>
            <a:r>
              <a:rPr lang="en-US" dirty="0">
                <a:latin typeface="Trebuchet MS" panose="020B0603020202020204" pitchFamily="34" charset="0"/>
              </a:rPr>
              <a:t>: Elon Musk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Project Description</a:t>
            </a:r>
            <a:r>
              <a:rPr lang="en-US" dirty="0">
                <a:latin typeface="Trebuchet MS" panose="020B0603020202020204" pitchFamily="34" charset="0"/>
              </a:rPr>
              <a:t>: Tesla's Gigafactories are massive facilities dedicated to the </a:t>
            </a:r>
            <a:r>
              <a:rPr lang="en-US" dirty="0">
                <a:solidFill>
                  <a:srgbClr val="FE610F"/>
                </a:solidFill>
                <a:latin typeface="Trebuchet MS" panose="020B0603020202020204" pitchFamily="34" charset="0"/>
              </a:rPr>
              <a:t>production of electric vehicles and battery storage products</a:t>
            </a:r>
            <a:r>
              <a:rPr lang="en-US" dirty="0">
                <a:latin typeface="Trebuchet MS" panose="020B0603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Success</a:t>
            </a:r>
            <a:r>
              <a:rPr lang="en-US" dirty="0">
                <a:latin typeface="Trebuchet MS" panose="020B0603020202020204" pitchFamily="34" charset="0"/>
              </a:rPr>
              <a:t>: Transformed the electric vehicle industry. These factories significantly </a:t>
            </a:r>
            <a:r>
              <a:rPr lang="en-US" dirty="0">
                <a:solidFill>
                  <a:srgbClr val="FE610F"/>
                </a:solidFill>
                <a:latin typeface="Trebuchet MS" panose="020B0603020202020204" pitchFamily="34" charset="0"/>
              </a:rPr>
              <a:t>increased production capacity</a:t>
            </a:r>
            <a:r>
              <a:rPr lang="en-US" dirty="0">
                <a:latin typeface="Trebuchet MS" panose="020B0603020202020204" pitchFamily="34" charset="0"/>
              </a:rPr>
              <a:t>, </a:t>
            </a:r>
            <a:r>
              <a:rPr lang="en-US" dirty="0">
                <a:solidFill>
                  <a:srgbClr val="FE610F"/>
                </a:solidFill>
                <a:latin typeface="Trebuchet MS" panose="020B0603020202020204" pitchFamily="34" charset="0"/>
              </a:rPr>
              <a:t>reduced costs</a:t>
            </a:r>
            <a:r>
              <a:rPr lang="en-US" dirty="0">
                <a:latin typeface="Trebuchet MS" panose="020B0603020202020204" pitchFamily="34" charset="0"/>
              </a:rPr>
              <a:t>, and </a:t>
            </a:r>
            <a:r>
              <a:rPr lang="en-US" dirty="0">
                <a:solidFill>
                  <a:srgbClr val="FE610F"/>
                </a:solidFill>
                <a:latin typeface="Trebuchet MS" panose="020B0603020202020204" pitchFamily="34" charset="0"/>
              </a:rPr>
              <a:t>played a key role in Tesla's market dominance</a:t>
            </a:r>
            <a:r>
              <a:rPr lang="en-US" dirty="0">
                <a:latin typeface="Trebuchet MS" panose="020B0603020202020204" pitchFamily="34" charset="0"/>
              </a:rPr>
              <a:t>. The project achieved success by </a:t>
            </a:r>
            <a:r>
              <a:rPr lang="en-US" dirty="0">
                <a:solidFill>
                  <a:srgbClr val="FE610F"/>
                </a:solidFill>
                <a:latin typeface="Trebuchet MS" panose="020B0603020202020204" pitchFamily="34" charset="0"/>
              </a:rPr>
              <a:t>pioneering innovation in sustainable transportation</a:t>
            </a:r>
            <a:r>
              <a:rPr lang="en-US" dirty="0"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3FB8D-1720-90D0-1D23-4C8D82EE0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6B21-BB42-4E3A-8D44-BE676E8AFEA9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8472-326B-DDD3-8981-75AACCBF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EFCE8-2D1F-5217-D88C-1DB0DD18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881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3FE0-D15F-4271-5764-DC957DB4D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8" y="633226"/>
            <a:ext cx="11558588" cy="378198"/>
          </a:xfrm>
        </p:spPr>
        <p:txBody>
          <a:bodyPr/>
          <a:lstStyle/>
          <a:p>
            <a:r>
              <a:rPr lang="en-GB" b="1" dirty="0">
                <a:solidFill>
                  <a:srgbClr val="4F17A8"/>
                </a:solidFill>
                <a:latin typeface="Trebuchet MS" panose="020B0603020202020204" pitchFamily="34" charset="0"/>
              </a:rPr>
              <a:t>CASE STUDY: FARMABLE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7C0F3-2344-99FE-FA80-F9C2CB5E4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Entrepreneurial Project Manager</a:t>
            </a:r>
            <a:r>
              <a:rPr lang="en-US" dirty="0">
                <a:latin typeface="Trebuchet MS" panose="020B0603020202020204" pitchFamily="34" charset="0"/>
              </a:rPr>
              <a:t>: Alloysius Attah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Project Description</a:t>
            </a:r>
            <a:r>
              <a:rPr lang="en-US" dirty="0">
                <a:latin typeface="Trebuchet MS" panose="020B0603020202020204" pitchFamily="34" charset="0"/>
              </a:rPr>
              <a:t>: Farmable is an agricultural technology platform that connects small-scale farmers in Ghana with agribusinesses.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Success</a:t>
            </a:r>
            <a:r>
              <a:rPr lang="en-US" dirty="0">
                <a:latin typeface="Trebuchet MS" panose="020B0603020202020204" pitchFamily="34" charset="0"/>
              </a:rPr>
              <a:t>: Has harnessed technology to </a:t>
            </a:r>
            <a:r>
              <a:rPr lang="en-US" dirty="0">
                <a:solidFill>
                  <a:srgbClr val="FE610F"/>
                </a:solidFill>
                <a:latin typeface="Trebuchet MS" panose="020B0603020202020204" pitchFamily="34" charset="0"/>
              </a:rPr>
              <a:t>improve access to markets </a:t>
            </a:r>
            <a:r>
              <a:rPr lang="en-US" dirty="0">
                <a:latin typeface="Trebuchet MS" panose="020B0603020202020204" pitchFamily="34" charset="0"/>
              </a:rPr>
              <a:t>for smallholder farmers. This project has not only </a:t>
            </a:r>
            <a:r>
              <a:rPr lang="en-US" dirty="0">
                <a:solidFill>
                  <a:srgbClr val="FE610F"/>
                </a:solidFill>
                <a:latin typeface="Trebuchet MS" panose="020B0603020202020204" pitchFamily="34" charset="0"/>
              </a:rPr>
              <a:t>increased the income of farmers </a:t>
            </a:r>
            <a:r>
              <a:rPr lang="en-US" dirty="0">
                <a:latin typeface="Trebuchet MS" panose="020B0603020202020204" pitchFamily="34" charset="0"/>
              </a:rPr>
              <a:t>but has also </a:t>
            </a:r>
            <a:r>
              <a:rPr lang="en-US" dirty="0">
                <a:solidFill>
                  <a:srgbClr val="FE610F"/>
                </a:solidFill>
                <a:latin typeface="Trebuchet MS" panose="020B0603020202020204" pitchFamily="34" charset="0"/>
              </a:rPr>
              <a:t>made it easier for agribusinesses to source quality produce</a:t>
            </a:r>
            <a:r>
              <a:rPr lang="en-US" dirty="0"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3FB8D-1720-90D0-1D23-4C8D82EE0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6B21-BB42-4E3A-8D44-BE676E8AFEA9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8472-326B-DDD3-8981-75AACCBF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EFCE8-2D1F-5217-D88C-1DB0DD18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9941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CA903-FB75-4C24-6C5E-1DA92B22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8" y="468548"/>
            <a:ext cx="11558588" cy="378198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  <a:latin typeface="Trebuchet MS" panose="020B0603020202020204" pitchFamily="34" charset="0"/>
              </a:rPr>
              <a:t>MGA CONSULTING – GJSP PROJECT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325D4E5-7F5D-CE13-E212-4089949FB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268" y="1410758"/>
            <a:ext cx="5592499" cy="42100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rebuchet MS" panose="020B0603020202020204" pitchFamily="34" charset="0"/>
              </a:rPr>
              <a:t>Stakeholder Engagements</a:t>
            </a:r>
          </a:p>
          <a:p>
            <a:pPr marL="457200" indent="-457200">
              <a:buFont typeface="+mj-lt"/>
              <a:buAutoNum type="arabicPeriod"/>
            </a:pPr>
            <a:endParaRPr lang="en-US" sz="100" dirty="0">
              <a:latin typeface="Trebuchet MS" panose="020B06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rebuchet MS" panose="020B0603020202020204" pitchFamily="34" charset="0"/>
              </a:rPr>
              <a:t>Checklist of Activities </a:t>
            </a:r>
          </a:p>
          <a:p>
            <a:pPr marL="457200" indent="-457200">
              <a:buFont typeface="+mj-lt"/>
              <a:buAutoNum type="arabicPeriod"/>
            </a:pPr>
            <a:endParaRPr lang="en-US" sz="100" dirty="0">
              <a:latin typeface="Trebuchet MS" panose="020B06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rebuchet MS" panose="020B0603020202020204" pitchFamily="34" charset="0"/>
              </a:rPr>
              <a:t>Developed a Data Management System</a:t>
            </a:r>
          </a:p>
          <a:p>
            <a:pPr marL="457200" indent="-457200">
              <a:buFont typeface="+mj-lt"/>
              <a:buAutoNum type="arabicPeriod"/>
            </a:pPr>
            <a:endParaRPr lang="en-US" sz="100" dirty="0">
              <a:latin typeface="Trebuchet MS" panose="020B06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rebuchet MS" panose="020B0603020202020204" pitchFamily="34" charset="0"/>
              </a:rPr>
              <a:t>Recruitment of Facilitators, Coordinators, and Caterers.</a:t>
            </a:r>
          </a:p>
          <a:p>
            <a:pPr marL="457200" indent="-457200">
              <a:buFont typeface="+mj-lt"/>
              <a:buAutoNum type="arabicPeriod"/>
            </a:pPr>
            <a:endParaRPr lang="en-US" sz="100" dirty="0">
              <a:latin typeface="Trebuchet MS" panose="020B06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rebuchet MS" panose="020B0603020202020204" pitchFamily="34" charset="0"/>
              </a:rPr>
              <a:t>Purchases of Logistics</a:t>
            </a:r>
          </a:p>
          <a:p>
            <a:pPr marL="457200" indent="-457200">
              <a:buFont typeface="+mj-lt"/>
              <a:buAutoNum type="arabicPeriod"/>
            </a:pPr>
            <a:endParaRPr lang="en-US" sz="100" dirty="0">
              <a:latin typeface="Trebuchet MS" panose="020B06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rebuchet MS" panose="020B0603020202020204" pitchFamily="34" charset="0"/>
              </a:rPr>
              <a:t>Conducted a Pilot of the Project</a:t>
            </a:r>
          </a:p>
          <a:p>
            <a:pPr marL="457200" indent="-457200">
              <a:buFont typeface="+mj-lt"/>
              <a:buAutoNum type="arabicPeriod"/>
            </a:pPr>
            <a:endParaRPr lang="en-US" sz="100" dirty="0">
              <a:latin typeface="Trebuchet MS" panose="020B06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rebuchet MS" panose="020B0603020202020204" pitchFamily="34" charset="0"/>
              </a:rPr>
              <a:t>Main Project Phase Implementation</a:t>
            </a:r>
          </a:p>
          <a:p>
            <a:pPr marL="457200" indent="-457200">
              <a:buFont typeface="+mj-lt"/>
              <a:buAutoNum type="arabicPeriod"/>
            </a:pPr>
            <a:endParaRPr lang="en-US" sz="100" dirty="0">
              <a:latin typeface="Trebuchet MS" panose="020B06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rebuchet MS" panose="020B0603020202020204" pitchFamily="34" charset="0"/>
              </a:rPr>
              <a:t>Monthly and Project Reports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latin typeface="Trebuchet MS" panose="020B0603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71008E9-2018-DC23-F7F4-DC99AF46E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0480"/>
            <a:ext cx="5700713" cy="4310803"/>
          </a:xfrm>
          <a:ln>
            <a:noFill/>
            <a:prstDash val="sysDot"/>
          </a:ln>
        </p:spPr>
        <p:txBody>
          <a:bodyPr/>
          <a:lstStyle/>
          <a:p>
            <a:pPr algn="ctr"/>
            <a:r>
              <a:rPr lang="en-GB" b="1" dirty="0">
                <a:solidFill>
                  <a:srgbClr val="FF600F"/>
                </a:solidFill>
                <a:latin typeface="Trebuchet MS" panose="020B0603020202020204" pitchFamily="34" charset="0"/>
              </a:rPr>
              <a:t>Main Project Phase Implementation Strategies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Trebuchet MS" panose="020B0603020202020204" pitchFamily="34" charset="0"/>
              </a:rPr>
              <a:t>Monthly Call Credit to Coordinators, and BAC Heads.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1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Trebuchet MS" panose="020B0603020202020204" pitchFamily="34" charset="0"/>
              </a:rPr>
              <a:t>Morning Meetings with Coordinators and Facilitators.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1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Trebuchet MS" panose="020B0603020202020204" pitchFamily="34" charset="0"/>
              </a:rPr>
              <a:t>Intermittent Calls to Coordinators to track Participation Numbers.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1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Trebuchet MS" panose="020B0603020202020204" pitchFamily="34" charset="0"/>
              </a:rPr>
              <a:t>Daily Reporting by Coordinators and Facilitators.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1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Trebuchet MS" panose="020B0603020202020204" pitchFamily="34" charset="0"/>
              </a:rPr>
              <a:t>Share information with Coordinators and Facilitators immediately it is received.</a:t>
            </a:r>
          </a:p>
          <a:p>
            <a:pPr marL="457200" indent="-457200">
              <a:buFont typeface="+mj-lt"/>
              <a:buAutoNum type="arabicPeriod" startAt="5"/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3ED7F-A1BE-8046-CC90-D156FFE5B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6B21-BB42-4E3A-8D44-BE676E8AFEA9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626-1E19-2895-A979-314E2F95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8ED74-5FDF-44EC-9390-6E0EBF0E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959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5989-DC79-D744-8564-3A0DF3EB9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817" y="2043176"/>
            <a:ext cx="5707343" cy="2387600"/>
          </a:xfrm>
        </p:spPr>
        <p:txBody>
          <a:bodyPr/>
          <a:lstStyle/>
          <a:p>
            <a:r>
              <a:rPr lang="en-US" b="1" dirty="0">
                <a:latin typeface="Trebuchet MS" panose="020B0603020202020204" pitchFamily="34" charset="0"/>
              </a:rPr>
              <a:t>INSPIRING THE NEXT GENERATION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EAF22-B2CB-8243-BDFD-E860C6B4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1C12-02F2-435D-BEA9-223D525118D7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E696AC-D510-8E45-B8EA-8AC23F49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ECCE6-8B76-A74D-AB58-3016A69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4085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CA903-FB75-4C24-6C5E-1DA92B22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8" y="468548"/>
            <a:ext cx="11558588" cy="378198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  <a:latin typeface="Trebuchet MS" panose="020B0603020202020204" pitchFamily="34" charset="0"/>
              </a:rPr>
              <a:t>MGA CONSULTING – CORE PROJECT PRINCIPLES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325D4E5-7F5D-CE13-E212-4089949FB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268" y="1410758"/>
            <a:ext cx="5705475" cy="421005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Trebuchet MS" panose="020B0603020202020204" pitchFamily="34" charset="0"/>
              </a:rPr>
              <a:t>Create a Project Checklist and Update it from Time to time.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dirty="0">
                <a:latin typeface="Trebuchet MS" panose="020B0603020202020204" pitchFamily="34" charset="0"/>
              </a:rPr>
              <a:t>Do not leave things that can be done today for tomorrow.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0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dirty="0">
                <a:latin typeface="Trebuchet MS" panose="020B0603020202020204" pitchFamily="34" charset="0"/>
              </a:rPr>
              <a:t>Create an internal team and meet regularly.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0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dirty="0">
                <a:latin typeface="Trebuchet MS" panose="020B0603020202020204" pitchFamily="34" charset="0"/>
              </a:rPr>
              <a:t>Never assume that the next person knows. Provide information or follow-up, regardless.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0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Trebuchet MS" panose="020B0603020202020204" pitchFamily="34" charset="0"/>
              </a:rPr>
              <a:t>Build Relationships with Project Partners.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20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Trebuchet MS" panose="020B0603020202020204" pitchFamily="34" charset="0"/>
              </a:rPr>
              <a:t>Be ahead of Project Timelines.</a:t>
            </a:r>
            <a:endParaRPr lang="en-GB" sz="2000" dirty="0">
              <a:latin typeface="Trebuchet MS" panose="020B0603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71008E9-2018-DC23-F7F4-DC99AF46E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8555" y="1403350"/>
            <a:ext cx="5700713" cy="421005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000" dirty="0">
                <a:latin typeface="Trebuchet MS" panose="020B0603020202020204" pitchFamily="34" charset="0"/>
              </a:rPr>
              <a:t>Scout for the least cost but quality resources.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endParaRPr lang="en-US" sz="18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GB" sz="2000" dirty="0">
                <a:latin typeface="Trebuchet MS" panose="020B0603020202020204" pitchFamily="34" charset="0"/>
              </a:rPr>
              <a:t>Always look out for the low-hanging fruits. Further breakdown activities.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endParaRPr lang="en-GB" sz="20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GB" sz="2000" dirty="0">
                <a:latin typeface="Trebuchet MS" panose="020B0603020202020204" pitchFamily="34" charset="0"/>
              </a:rPr>
              <a:t>Engage other experts to help deliver on an activity.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endParaRPr lang="en-GB" sz="20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000" dirty="0">
                <a:latin typeface="Trebuchet MS" panose="020B0603020202020204" pitchFamily="34" charset="0"/>
              </a:rPr>
              <a:t>Satisfying Client needs is of major importance.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endParaRPr lang="en-US" sz="20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000" dirty="0">
                <a:latin typeface="Trebuchet MS" panose="020B0603020202020204" pitchFamily="34" charset="0"/>
              </a:rPr>
              <a:t>Ensure regular communication with all key stakeholders</a:t>
            </a:r>
            <a:endParaRPr lang="en-GB" sz="20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endParaRPr lang="en-GB" sz="20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GB" sz="2000" dirty="0">
                <a:latin typeface="Trebuchet MS" panose="020B0603020202020204" pitchFamily="34" charset="0"/>
              </a:rPr>
              <a:t>If you must pay a cedi more to deliver on quality.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3ED7F-A1BE-8046-CC90-D156FFE5B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6B21-BB42-4E3A-8D44-BE676E8AFEA9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F626-1E19-2895-A979-314E2F95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8ED74-5FDF-44EC-9390-6E0EBF0E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57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97D7-3845-4ACB-EC13-57CE94B4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5" y="633226"/>
            <a:ext cx="11558588" cy="378198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  <a:latin typeface="Trebuchet MS" panose="020B0603020202020204" pitchFamily="34" charset="0"/>
              </a:rPr>
              <a:t>INSPIRING THE NEXT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22C41-E520-604B-E30E-B50444B55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326" y="1825625"/>
            <a:ext cx="5392208" cy="42100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The next generation of entrepreneurial project managers can only be inspired by the </a:t>
            </a:r>
            <a:r>
              <a:rPr lang="en-US" sz="2000" b="1" dirty="0">
                <a:solidFill>
                  <a:srgbClr val="FE610F"/>
                </a:solidFill>
                <a:latin typeface="Trebuchet MS" panose="020B0603020202020204" pitchFamily="34" charset="0"/>
              </a:rPr>
              <a:t>success stories of a few of the many case studies </a:t>
            </a:r>
            <a:r>
              <a:rPr lang="en-US" sz="2000" dirty="0">
                <a:latin typeface="Trebuchet MS" panose="020B0603020202020204" pitchFamily="34" charset="0"/>
              </a:rPr>
              <a:t>that demonstrate the possibility of turning ideas into breakthrough projects.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E610F"/>
                </a:solidFill>
                <a:latin typeface="Trebuchet MS" panose="020B0603020202020204" pitchFamily="34" charset="0"/>
              </a:rPr>
              <a:t>People who have lived and understand the prospects </a:t>
            </a:r>
            <a:r>
              <a:rPr lang="en-US" sz="2000" dirty="0">
                <a:latin typeface="Trebuchet MS" panose="020B0603020202020204" pitchFamily="34" charset="0"/>
              </a:rPr>
              <a:t>of the entrepreneurial project management dream </a:t>
            </a:r>
            <a:r>
              <a:rPr lang="en-US" sz="2000" b="1" dirty="0">
                <a:solidFill>
                  <a:srgbClr val="FE610F"/>
                </a:solidFill>
                <a:latin typeface="Trebuchet MS" panose="020B0603020202020204" pitchFamily="34" charset="0"/>
              </a:rPr>
              <a:t>should mentor and coach aspiring project managers</a:t>
            </a:r>
            <a:r>
              <a:rPr lang="en-US" sz="2000" dirty="0">
                <a:latin typeface="Trebuchet MS" panose="020B0603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rebuchet MS" panose="020B0603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377EED-97B3-F189-6FED-EE4506B09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0" y="1825625"/>
            <a:ext cx="5257800" cy="42100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The guidance, mentorship, and project success stories can be the catalyst that stirs the passion of the next generation to undertake the unchartered path of entrepreneurial project management.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Working on real-world projects as interns or </a:t>
            </a:r>
            <a:r>
              <a:rPr lang="en-US" sz="2000" b="1" dirty="0">
                <a:solidFill>
                  <a:srgbClr val="FE610F"/>
                </a:solidFill>
                <a:latin typeface="Trebuchet MS" panose="020B0603020202020204" pitchFamily="34" charset="0"/>
              </a:rPr>
              <a:t>in collaborative partnerships</a:t>
            </a:r>
            <a:r>
              <a:rPr lang="en-US" sz="2000" dirty="0">
                <a:latin typeface="Trebuchet MS" panose="020B0603020202020204" pitchFamily="34" charset="0"/>
              </a:rPr>
              <a:t>, </a:t>
            </a:r>
            <a:r>
              <a:rPr lang="en-US" sz="2000" b="1" dirty="0">
                <a:solidFill>
                  <a:srgbClr val="FE610F"/>
                </a:solidFill>
                <a:latin typeface="Trebuchet MS" panose="020B0603020202020204" pitchFamily="34" charset="0"/>
              </a:rPr>
              <a:t>participating in creative problem-solving competitions </a:t>
            </a:r>
            <a:r>
              <a:rPr lang="en-US" sz="2000" dirty="0">
                <a:latin typeface="Trebuchet MS" panose="020B0603020202020204" pitchFamily="34" charset="0"/>
              </a:rPr>
              <a:t>among others is also a great way for the next generation of entrepreneurial project managers to turn their ideas to reality.</a:t>
            </a:r>
          </a:p>
          <a:p>
            <a:endParaRPr lang="en-GB" sz="2000" dirty="0">
              <a:latin typeface="Trebuchet MS" panose="020B0603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6B3C1-F43E-28EA-D03D-A863F4A84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CA9-91DD-4764-8849-D7A152D866EB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84DB9-E616-6571-50BD-CAA81CBE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D4063-7499-7543-257B-DCAB863B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6667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5989-DC79-D744-8564-3A0DF3EB9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184" y="2085509"/>
            <a:ext cx="5707343" cy="2387600"/>
          </a:xfrm>
        </p:spPr>
        <p:txBody>
          <a:bodyPr/>
          <a:lstStyle/>
          <a:p>
            <a:r>
              <a:rPr lang="en-US" b="1" dirty="0">
                <a:latin typeface="Trebuchet MS" panose="020B0603020202020204" pitchFamily="34" charset="0"/>
              </a:rPr>
              <a:t>CONCLUSION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EAF22-B2CB-8243-BDFD-E860C6B4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1C12-02F2-435D-BEA9-223D525118D7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E696AC-D510-8E45-B8EA-8AC23F49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ECCE6-8B76-A74D-AB58-3016A69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982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6C19-3E12-26DF-47E2-FC84B1374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8" y="633226"/>
            <a:ext cx="11558588" cy="378198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  <a:latin typeface="Trebuchet MS" panose="020B0603020202020204" pitchFamily="34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1757-57F5-5CC6-938F-EF1DE1DCC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Making ideas a reality is a daunting task </a:t>
            </a:r>
            <a:r>
              <a:rPr lang="en-US" dirty="0">
                <a:latin typeface="Trebuchet MS" panose="020B0603020202020204" pitchFamily="34" charset="0"/>
              </a:rPr>
              <a:t>but not an impossibility.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Adopting an entrepreneurial approach</a:t>
            </a:r>
            <a:r>
              <a:rPr lang="en-US" dirty="0">
                <a:latin typeface="Trebuchet MS" panose="020B0603020202020204" pitchFamily="34" charset="0"/>
              </a:rPr>
              <a:t> to project management </a:t>
            </a: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increases the risks </a:t>
            </a:r>
            <a:r>
              <a:rPr lang="en-US" dirty="0">
                <a:latin typeface="Trebuchet MS" panose="020B0603020202020204" pitchFamily="34" charset="0"/>
              </a:rPr>
              <a:t>but so are the returns.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The trick is to </a:t>
            </a: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build the right entrepreneurial mindset</a:t>
            </a:r>
            <a:r>
              <a:rPr lang="en-US" dirty="0">
                <a:latin typeface="Trebuchet MS" panose="020B0603020202020204" pitchFamily="34" charset="0"/>
              </a:rPr>
              <a:t>, </a:t>
            </a: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understand every project scope</a:t>
            </a:r>
            <a:r>
              <a:rPr lang="en-US" dirty="0">
                <a:latin typeface="Trebuchet MS" panose="020B0603020202020204" pitchFamily="34" charset="0"/>
              </a:rPr>
              <a:t>, and </a:t>
            </a:r>
            <a:r>
              <a:rPr lang="en-US" b="1" dirty="0">
                <a:solidFill>
                  <a:srgbClr val="FE610F"/>
                </a:solidFill>
                <a:latin typeface="Trebuchet MS" panose="020B0603020202020204" pitchFamily="34" charset="0"/>
              </a:rPr>
              <a:t>break it down to the simplest tasks </a:t>
            </a:r>
            <a:r>
              <a:rPr lang="en-US" dirty="0">
                <a:latin typeface="Trebuchet MS" panose="020B0603020202020204" pitchFamily="34" charset="0"/>
              </a:rPr>
              <a:t>to be executed within project timeframes.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FF130-DC91-1DF6-7611-16C4D593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6B21-BB42-4E3A-8D44-BE676E8AFEA9}" type="datetime3">
              <a:rPr lang="en-US" smtClean="0"/>
              <a:t>27 October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D142C-C3A3-CC4F-6545-C0068B44E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ABD64-3A2B-0900-28AD-FD2DBBFC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3781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48140-24C0-B646-8E82-5F287928D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Trebuchet MS" panose="020B0603020202020204" pitchFamily="34" charset="0"/>
              </a:rPr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7956E-D1D7-0946-BE71-6B7039C0D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5498042" cy="10128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Michael </a:t>
            </a:r>
            <a:r>
              <a:rPr lang="en-US" sz="1800" dirty="0" err="1">
                <a:latin typeface="Trebuchet MS" panose="020B0603020202020204" pitchFamily="34" charset="0"/>
              </a:rPr>
              <a:t>abbiw</a:t>
            </a:r>
            <a:endParaRPr lang="en-US" sz="1800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CEO/lead consultant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Trebuchet MS" panose="020B0603020202020204" pitchFamily="34" charset="0"/>
              </a:rPr>
              <a:t>MGA Consulting Ghana Limited</a:t>
            </a: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rgbClr val="7030A0"/>
                </a:solidFill>
                <a:latin typeface="Trebuchet MS" panose="020B0603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m.abbiw@mgaconsultingltd.com</a:t>
            </a:r>
            <a:r>
              <a:rPr lang="en-US" sz="1800" b="1" dirty="0">
                <a:solidFill>
                  <a:srgbClr val="7030A0"/>
                </a:solidFill>
                <a:latin typeface="Trebuchet MS" panose="020B0603020202020204" pitchFamily="34" charset="0"/>
              </a:rPr>
              <a:t> </a:t>
            </a:r>
            <a:r>
              <a:rPr lang="en-US" sz="1800" dirty="0">
                <a:latin typeface="Trebuchet MS" panose="020B0603020202020204" pitchFamily="34" charset="0"/>
              </a:rPr>
              <a:t>| 0243784721</a:t>
            </a:r>
          </a:p>
        </p:txBody>
      </p:sp>
    </p:spTree>
    <p:extLst>
      <p:ext uri="{BB962C8B-B14F-4D97-AF65-F5344CB8AC3E}">
        <p14:creationId xmlns:p14="http://schemas.microsoft.com/office/powerpoint/2010/main" val="350327695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5989-DC79-D744-8564-3A0DF3EB9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4" y="2161710"/>
            <a:ext cx="5707343" cy="2387600"/>
          </a:xfrm>
        </p:spPr>
        <p:txBody>
          <a:bodyPr/>
          <a:lstStyle/>
          <a:p>
            <a:r>
              <a:rPr lang="en-US" sz="4400" b="1" dirty="0">
                <a:latin typeface="Trebuchet MS" panose="020B0603020202020204" pitchFamily="34" charset="0"/>
              </a:rPr>
              <a:t>INTRODUCTION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EAF22-B2CB-8243-BDFD-E860C6B4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1C12-02F2-435D-BEA9-223D525118D7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E696AC-D510-8E45-B8EA-8AC23F49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ECCE6-8B76-A74D-AB58-3016A69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0941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74C7-C9EB-264D-8DBE-910D85145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6" y="441138"/>
            <a:ext cx="11558588" cy="378198"/>
          </a:xfrm>
        </p:spPr>
        <p:txBody>
          <a:bodyPr/>
          <a:lstStyle/>
          <a:p>
            <a:r>
              <a:rPr lang="en-US" sz="4000" b="1" dirty="0">
                <a:solidFill>
                  <a:srgbClr val="5115A9"/>
                </a:solidFill>
                <a:latin typeface="Trebuchet MS" panose="020B0603020202020204" pitchFamily="34" charset="0"/>
              </a:rPr>
              <a:t>WHO IS AN ENTREPRENEUR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83DED-36A7-BA4D-857D-2F5802556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8D92-4B3F-46D2-A74D-483C9F544B75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CD405-56F0-DC4E-A8AE-97B9A2DC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E7ACE-9C41-8D4A-9234-B5B68637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4</a:t>
            </a:fld>
            <a:endParaRPr lang="en-US"/>
          </a:p>
        </p:txBody>
      </p:sp>
      <p:sp>
        <p:nvSpPr>
          <p:cNvPr id="11" name="Freeform 378">
            <a:extLst>
              <a:ext uri="{FF2B5EF4-FFF2-40B4-BE49-F238E27FC236}">
                <a16:creationId xmlns:a16="http://schemas.microsoft.com/office/drawing/2014/main" id="{48A46A96-0343-E507-68E7-D9EF8128B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14" y="3635981"/>
            <a:ext cx="857196" cy="2031917"/>
          </a:xfrm>
          <a:custGeom>
            <a:avLst/>
            <a:gdLst>
              <a:gd name="T0" fmla="*/ 254 w 255"/>
              <a:gd name="T1" fmla="*/ 0 h 381"/>
              <a:gd name="T2" fmla="*/ 254 w 255"/>
              <a:gd name="T3" fmla="*/ 0 h 381"/>
              <a:gd name="T4" fmla="*/ 236 w 255"/>
              <a:gd name="T5" fmla="*/ 353 h 381"/>
              <a:gd name="T6" fmla="*/ 208 w 255"/>
              <a:gd name="T7" fmla="*/ 380 h 381"/>
              <a:gd name="T8" fmla="*/ 46 w 255"/>
              <a:gd name="T9" fmla="*/ 380 h 381"/>
              <a:gd name="T10" fmla="*/ 18 w 255"/>
              <a:gd name="T11" fmla="*/ 353 h 381"/>
              <a:gd name="T12" fmla="*/ 0 w 255"/>
              <a:gd name="T13" fmla="*/ 0 h 381"/>
              <a:gd name="T14" fmla="*/ 254 w 255"/>
              <a:gd name="T15" fmla="*/ 0 h 381"/>
              <a:gd name="T16" fmla="*/ 254 w 255"/>
              <a:gd name="T17" fmla="*/ 0 h 381"/>
              <a:gd name="T18" fmla="*/ 254 w 255"/>
              <a:gd name="T19" fmla="*/ 0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5" h="381">
                <a:moveTo>
                  <a:pt x="254" y="0"/>
                </a:moveTo>
                <a:lnTo>
                  <a:pt x="254" y="0"/>
                </a:lnTo>
                <a:cubicBezTo>
                  <a:pt x="236" y="353"/>
                  <a:pt x="236" y="353"/>
                  <a:pt x="236" y="353"/>
                </a:cubicBezTo>
                <a:cubicBezTo>
                  <a:pt x="236" y="371"/>
                  <a:pt x="227" y="380"/>
                  <a:pt x="208" y="380"/>
                </a:cubicBezTo>
                <a:cubicBezTo>
                  <a:pt x="46" y="380"/>
                  <a:pt x="46" y="380"/>
                  <a:pt x="46" y="380"/>
                </a:cubicBezTo>
                <a:cubicBezTo>
                  <a:pt x="27" y="380"/>
                  <a:pt x="18" y="371"/>
                  <a:pt x="18" y="353"/>
                </a:cubicBezTo>
                <a:cubicBezTo>
                  <a:pt x="0" y="0"/>
                  <a:pt x="0" y="0"/>
                  <a:pt x="0" y="0"/>
                </a:cubicBezTo>
                <a:lnTo>
                  <a:pt x="254" y="0"/>
                </a:lnTo>
                <a:close/>
                <a:moveTo>
                  <a:pt x="254" y="0"/>
                </a:moveTo>
                <a:lnTo>
                  <a:pt x="254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SV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2" name="Freeform 380">
            <a:extLst>
              <a:ext uri="{FF2B5EF4-FFF2-40B4-BE49-F238E27FC236}">
                <a16:creationId xmlns:a16="http://schemas.microsoft.com/office/drawing/2014/main" id="{F304BD57-B5D6-620B-4FF2-80E75374F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855" y="1868654"/>
            <a:ext cx="605953" cy="605944"/>
          </a:xfrm>
          <a:custGeom>
            <a:avLst/>
            <a:gdLst>
              <a:gd name="T0" fmla="*/ 181 w 182"/>
              <a:gd name="T1" fmla="*/ 90 h 182"/>
              <a:gd name="T2" fmla="*/ 181 w 182"/>
              <a:gd name="T3" fmla="*/ 90 h 182"/>
              <a:gd name="T4" fmla="*/ 91 w 182"/>
              <a:gd name="T5" fmla="*/ 181 h 182"/>
              <a:gd name="T6" fmla="*/ 0 w 182"/>
              <a:gd name="T7" fmla="*/ 90 h 182"/>
              <a:gd name="T8" fmla="*/ 91 w 182"/>
              <a:gd name="T9" fmla="*/ 0 h 182"/>
              <a:gd name="T10" fmla="*/ 181 w 182"/>
              <a:gd name="T11" fmla="*/ 90 h 182"/>
              <a:gd name="T12" fmla="*/ 181 w 182"/>
              <a:gd name="T13" fmla="*/ 90 h 182"/>
              <a:gd name="T14" fmla="*/ 181 w 182"/>
              <a:gd name="T15" fmla="*/ 9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182">
                <a:moveTo>
                  <a:pt x="181" y="90"/>
                </a:moveTo>
                <a:lnTo>
                  <a:pt x="181" y="90"/>
                </a:lnTo>
                <a:cubicBezTo>
                  <a:pt x="181" y="144"/>
                  <a:pt x="145" y="181"/>
                  <a:pt x="91" y="181"/>
                </a:cubicBezTo>
                <a:cubicBezTo>
                  <a:pt x="46" y="181"/>
                  <a:pt x="0" y="144"/>
                  <a:pt x="0" y="90"/>
                </a:cubicBezTo>
                <a:cubicBezTo>
                  <a:pt x="0" y="45"/>
                  <a:pt x="46" y="0"/>
                  <a:pt x="91" y="0"/>
                </a:cubicBezTo>
                <a:cubicBezTo>
                  <a:pt x="145" y="0"/>
                  <a:pt x="181" y="45"/>
                  <a:pt x="181" y="90"/>
                </a:cubicBezTo>
                <a:close/>
                <a:moveTo>
                  <a:pt x="181" y="90"/>
                </a:moveTo>
                <a:lnTo>
                  <a:pt x="181" y="9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SV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3" name="Freeform 382">
            <a:extLst>
              <a:ext uri="{FF2B5EF4-FFF2-40B4-BE49-F238E27FC236}">
                <a16:creationId xmlns:a16="http://schemas.microsoft.com/office/drawing/2014/main" id="{D506EB20-7B7A-860D-BCF7-4F57BB6B5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882" y="2458895"/>
            <a:ext cx="1211897" cy="1856123"/>
          </a:xfrm>
          <a:custGeom>
            <a:avLst/>
            <a:gdLst>
              <a:gd name="T0" fmla="*/ 361 w 362"/>
              <a:gd name="T1" fmla="*/ 118 h 417"/>
              <a:gd name="T2" fmla="*/ 361 w 362"/>
              <a:gd name="T3" fmla="*/ 118 h 417"/>
              <a:gd name="T4" fmla="*/ 361 w 362"/>
              <a:gd name="T5" fmla="*/ 389 h 417"/>
              <a:gd name="T6" fmla="*/ 334 w 362"/>
              <a:gd name="T7" fmla="*/ 416 h 417"/>
              <a:gd name="T8" fmla="*/ 26 w 362"/>
              <a:gd name="T9" fmla="*/ 416 h 417"/>
              <a:gd name="T10" fmla="*/ 0 w 362"/>
              <a:gd name="T11" fmla="*/ 389 h 417"/>
              <a:gd name="T12" fmla="*/ 0 w 362"/>
              <a:gd name="T13" fmla="*/ 118 h 417"/>
              <a:gd name="T14" fmla="*/ 117 w 362"/>
              <a:gd name="T15" fmla="*/ 0 h 417"/>
              <a:gd name="T16" fmla="*/ 243 w 362"/>
              <a:gd name="T17" fmla="*/ 0 h 417"/>
              <a:gd name="T18" fmla="*/ 361 w 362"/>
              <a:gd name="T19" fmla="*/ 118 h 417"/>
              <a:gd name="T20" fmla="*/ 361 w 362"/>
              <a:gd name="T21" fmla="*/ 118 h 417"/>
              <a:gd name="T22" fmla="*/ 361 w 362"/>
              <a:gd name="T23" fmla="*/ 118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62" h="417">
                <a:moveTo>
                  <a:pt x="361" y="118"/>
                </a:moveTo>
                <a:lnTo>
                  <a:pt x="361" y="118"/>
                </a:lnTo>
                <a:cubicBezTo>
                  <a:pt x="361" y="389"/>
                  <a:pt x="361" y="389"/>
                  <a:pt x="361" y="389"/>
                </a:cubicBezTo>
                <a:cubicBezTo>
                  <a:pt x="361" y="407"/>
                  <a:pt x="352" y="416"/>
                  <a:pt x="334" y="416"/>
                </a:cubicBezTo>
                <a:cubicBezTo>
                  <a:pt x="26" y="416"/>
                  <a:pt x="26" y="416"/>
                  <a:pt x="26" y="416"/>
                </a:cubicBezTo>
                <a:cubicBezTo>
                  <a:pt x="17" y="416"/>
                  <a:pt x="0" y="407"/>
                  <a:pt x="0" y="389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54"/>
                  <a:pt x="53" y="0"/>
                  <a:pt x="117" y="0"/>
                </a:cubicBezTo>
                <a:cubicBezTo>
                  <a:pt x="243" y="0"/>
                  <a:pt x="243" y="0"/>
                  <a:pt x="243" y="0"/>
                </a:cubicBezTo>
                <a:cubicBezTo>
                  <a:pt x="307" y="0"/>
                  <a:pt x="361" y="54"/>
                  <a:pt x="361" y="118"/>
                </a:cubicBezTo>
                <a:close/>
                <a:moveTo>
                  <a:pt x="361" y="118"/>
                </a:moveTo>
                <a:lnTo>
                  <a:pt x="361" y="1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SV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14" name="Freeform 384">
            <a:extLst>
              <a:ext uri="{FF2B5EF4-FFF2-40B4-BE49-F238E27FC236}">
                <a16:creationId xmlns:a16="http://schemas.microsoft.com/office/drawing/2014/main" id="{CABA86BB-582A-3C62-3194-70D053EE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157" y="2455625"/>
            <a:ext cx="177351" cy="886754"/>
          </a:xfrm>
          <a:custGeom>
            <a:avLst/>
            <a:gdLst>
              <a:gd name="T0" fmla="*/ 54 w 55"/>
              <a:gd name="T1" fmla="*/ 0 h 263"/>
              <a:gd name="T2" fmla="*/ 54 w 55"/>
              <a:gd name="T3" fmla="*/ 0 h 263"/>
              <a:gd name="T4" fmla="*/ 54 w 55"/>
              <a:gd name="T5" fmla="*/ 235 h 263"/>
              <a:gd name="T6" fmla="*/ 27 w 55"/>
              <a:gd name="T7" fmla="*/ 262 h 263"/>
              <a:gd name="T8" fmla="*/ 0 w 55"/>
              <a:gd name="T9" fmla="*/ 235 h 263"/>
              <a:gd name="T10" fmla="*/ 0 w 55"/>
              <a:gd name="T11" fmla="*/ 0 h 263"/>
              <a:gd name="T12" fmla="*/ 54 w 55"/>
              <a:gd name="T13" fmla="*/ 0 h 263"/>
              <a:gd name="T14" fmla="*/ 54 w 55"/>
              <a:gd name="T15" fmla="*/ 0 h 263"/>
              <a:gd name="T16" fmla="*/ 54 w 55"/>
              <a:gd name="T17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263">
                <a:moveTo>
                  <a:pt x="54" y="0"/>
                </a:moveTo>
                <a:lnTo>
                  <a:pt x="54" y="0"/>
                </a:lnTo>
                <a:cubicBezTo>
                  <a:pt x="54" y="235"/>
                  <a:pt x="54" y="235"/>
                  <a:pt x="54" y="235"/>
                </a:cubicBezTo>
                <a:cubicBezTo>
                  <a:pt x="54" y="253"/>
                  <a:pt x="45" y="262"/>
                  <a:pt x="27" y="262"/>
                </a:cubicBezTo>
                <a:cubicBezTo>
                  <a:pt x="18" y="262"/>
                  <a:pt x="0" y="253"/>
                  <a:pt x="0" y="235"/>
                </a:cubicBezTo>
                <a:cubicBezTo>
                  <a:pt x="0" y="0"/>
                  <a:pt x="0" y="0"/>
                  <a:pt x="0" y="0"/>
                </a:cubicBezTo>
                <a:lnTo>
                  <a:pt x="54" y="0"/>
                </a:lnTo>
                <a:close/>
                <a:moveTo>
                  <a:pt x="54" y="0"/>
                </a:moveTo>
                <a:lnTo>
                  <a:pt x="54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SV">
              <a:solidFill>
                <a:srgbClr val="999999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6DDB8B-05DA-FED7-7707-DFAB16D36A52}"/>
              </a:ext>
            </a:extLst>
          </p:cNvPr>
          <p:cNvGrpSpPr/>
          <p:nvPr/>
        </p:nvGrpSpPr>
        <p:grpSpPr>
          <a:xfrm>
            <a:off x="2240277" y="1558720"/>
            <a:ext cx="4564806" cy="1081820"/>
            <a:chOff x="2596737" y="1558720"/>
            <a:chExt cx="4564806" cy="1081820"/>
          </a:xfrm>
        </p:grpSpPr>
        <p:sp>
          <p:nvSpPr>
            <p:cNvPr id="8" name="Freeform 372">
              <a:extLst>
                <a:ext uri="{FF2B5EF4-FFF2-40B4-BE49-F238E27FC236}">
                  <a16:creationId xmlns:a16="http://schemas.microsoft.com/office/drawing/2014/main" id="{89EE8554-B362-A7A3-2CC0-EECF194CD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6737" y="1694669"/>
              <a:ext cx="945871" cy="945871"/>
            </a:xfrm>
            <a:custGeom>
              <a:avLst/>
              <a:gdLst>
                <a:gd name="T0" fmla="*/ 27 w 281"/>
                <a:gd name="T1" fmla="*/ 280 h 281"/>
                <a:gd name="T2" fmla="*/ 27 w 281"/>
                <a:gd name="T3" fmla="*/ 280 h 281"/>
                <a:gd name="T4" fmla="*/ 253 w 281"/>
                <a:gd name="T5" fmla="*/ 280 h 281"/>
                <a:gd name="T6" fmla="*/ 280 w 281"/>
                <a:gd name="T7" fmla="*/ 253 h 281"/>
                <a:gd name="T8" fmla="*/ 280 w 281"/>
                <a:gd name="T9" fmla="*/ 27 h 281"/>
                <a:gd name="T10" fmla="*/ 253 w 281"/>
                <a:gd name="T11" fmla="*/ 0 h 281"/>
                <a:gd name="T12" fmla="*/ 27 w 281"/>
                <a:gd name="T13" fmla="*/ 0 h 281"/>
                <a:gd name="T14" fmla="*/ 0 w 281"/>
                <a:gd name="T15" fmla="*/ 27 h 281"/>
                <a:gd name="T16" fmla="*/ 0 w 281"/>
                <a:gd name="T17" fmla="*/ 253 h 281"/>
                <a:gd name="T18" fmla="*/ 27 w 281"/>
                <a:gd name="T19" fmla="*/ 280 h 281"/>
                <a:gd name="T20" fmla="*/ 27 w 281"/>
                <a:gd name="T21" fmla="*/ 280 h 281"/>
                <a:gd name="T22" fmla="*/ 27 w 281"/>
                <a:gd name="T23" fmla="*/ 28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281">
                  <a:moveTo>
                    <a:pt x="27" y="280"/>
                  </a:moveTo>
                  <a:lnTo>
                    <a:pt x="27" y="280"/>
                  </a:lnTo>
                  <a:cubicBezTo>
                    <a:pt x="253" y="280"/>
                    <a:pt x="253" y="280"/>
                    <a:pt x="253" y="280"/>
                  </a:cubicBezTo>
                  <a:cubicBezTo>
                    <a:pt x="271" y="280"/>
                    <a:pt x="280" y="271"/>
                    <a:pt x="280" y="253"/>
                  </a:cubicBezTo>
                  <a:cubicBezTo>
                    <a:pt x="280" y="27"/>
                    <a:pt x="280" y="27"/>
                    <a:pt x="280" y="27"/>
                  </a:cubicBezTo>
                  <a:cubicBezTo>
                    <a:pt x="280" y="18"/>
                    <a:pt x="271" y="0"/>
                    <a:pt x="25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9" y="0"/>
                    <a:pt x="0" y="18"/>
                    <a:pt x="0" y="27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0" y="271"/>
                    <a:pt x="9" y="280"/>
                    <a:pt x="27" y="280"/>
                  </a:cubicBezTo>
                  <a:close/>
                  <a:moveTo>
                    <a:pt x="27" y="280"/>
                  </a:moveTo>
                  <a:lnTo>
                    <a:pt x="27" y="2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SV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5" name="Freeform 386">
              <a:extLst>
                <a:ext uri="{FF2B5EF4-FFF2-40B4-BE49-F238E27FC236}">
                  <a16:creationId xmlns:a16="http://schemas.microsoft.com/office/drawing/2014/main" id="{E1D65975-1837-5FEB-947F-98BB7AFE3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249" y="1651784"/>
              <a:ext cx="827637" cy="665061"/>
            </a:xfrm>
            <a:custGeom>
              <a:avLst/>
              <a:gdLst>
                <a:gd name="T0" fmla="*/ 54 w 245"/>
                <a:gd name="T1" fmla="*/ 190 h 200"/>
                <a:gd name="T2" fmla="*/ 54 w 245"/>
                <a:gd name="T3" fmla="*/ 190 h 200"/>
                <a:gd name="T4" fmla="*/ 100 w 245"/>
                <a:gd name="T5" fmla="*/ 190 h 200"/>
                <a:gd name="T6" fmla="*/ 235 w 245"/>
                <a:gd name="T7" fmla="*/ 45 h 200"/>
                <a:gd name="T8" fmla="*/ 235 w 245"/>
                <a:gd name="T9" fmla="*/ 9 h 200"/>
                <a:gd name="T10" fmla="*/ 199 w 245"/>
                <a:gd name="T11" fmla="*/ 9 h 200"/>
                <a:gd name="T12" fmla="*/ 72 w 245"/>
                <a:gd name="T13" fmla="*/ 127 h 200"/>
                <a:gd name="T14" fmla="*/ 54 w 245"/>
                <a:gd name="T15" fmla="*/ 108 h 200"/>
                <a:gd name="T16" fmla="*/ 18 w 245"/>
                <a:gd name="T17" fmla="*/ 108 h 200"/>
                <a:gd name="T18" fmla="*/ 18 w 245"/>
                <a:gd name="T19" fmla="*/ 154 h 200"/>
                <a:gd name="T20" fmla="*/ 54 w 245"/>
                <a:gd name="T21" fmla="*/ 190 h 200"/>
                <a:gd name="T22" fmla="*/ 54 w 245"/>
                <a:gd name="T23" fmla="*/ 190 h 200"/>
                <a:gd name="T24" fmla="*/ 54 w 245"/>
                <a:gd name="T25" fmla="*/ 19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5" h="200">
                  <a:moveTo>
                    <a:pt x="54" y="190"/>
                  </a:moveTo>
                  <a:lnTo>
                    <a:pt x="54" y="190"/>
                  </a:lnTo>
                  <a:cubicBezTo>
                    <a:pt x="63" y="199"/>
                    <a:pt x="82" y="199"/>
                    <a:pt x="100" y="190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44" y="36"/>
                    <a:pt x="244" y="18"/>
                    <a:pt x="235" y="9"/>
                  </a:cubicBezTo>
                  <a:cubicBezTo>
                    <a:pt x="226" y="0"/>
                    <a:pt x="208" y="0"/>
                    <a:pt x="199" y="9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45" y="99"/>
                    <a:pt x="27" y="99"/>
                    <a:pt x="18" y="108"/>
                  </a:cubicBezTo>
                  <a:cubicBezTo>
                    <a:pt x="0" y="118"/>
                    <a:pt x="0" y="135"/>
                    <a:pt x="18" y="154"/>
                  </a:cubicBezTo>
                  <a:lnTo>
                    <a:pt x="54" y="190"/>
                  </a:lnTo>
                  <a:close/>
                  <a:moveTo>
                    <a:pt x="54" y="190"/>
                  </a:moveTo>
                  <a:lnTo>
                    <a:pt x="54" y="1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SV" dirty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B27C40-7BF7-F389-58D1-F87C599102C5}"/>
                </a:ext>
              </a:extLst>
            </p:cNvPr>
            <p:cNvSpPr txBox="1"/>
            <p:nvPr/>
          </p:nvSpPr>
          <p:spPr>
            <a:xfrm>
              <a:off x="3786572" y="1999993"/>
              <a:ext cx="33749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GB" sz="1400" dirty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Someone who is a source of new ideas, offerings, businesses, or projects.</a:t>
              </a:r>
              <a:endParaRPr lang="en-US" sz="1050" dirty="0">
                <a:solidFill>
                  <a:srgbClr val="999999"/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5374DC-5C62-A58E-4A21-BB205B50A994}"/>
                </a:ext>
              </a:extLst>
            </p:cNvPr>
            <p:cNvSpPr txBox="1"/>
            <p:nvPr/>
          </p:nvSpPr>
          <p:spPr>
            <a:xfrm>
              <a:off x="3784548" y="1558720"/>
              <a:ext cx="30579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E610F"/>
                  </a:solidFill>
                  <a:latin typeface="Trebuchet MS" panose="020B0603020202020204" pitchFamily="34" charset="0"/>
                </a:rPr>
                <a:t>CREATIVE &amp; INNOVATIVE</a:t>
              </a:r>
              <a:endParaRPr lang="en-GB" sz="2000" b="1" dirty="0">
                <a:solidFill>
                  <a:srgbClr val="FE610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CBCB7FE-25EE-11C6-A6AE-926F804EEFE4}"/>
              </a:ext>
            </a:extLst>
          </p:cNvPr>
          <p:cNvGrpSpPr/>
          <p:nvPr/>
        </p:nvGrpSpPr>
        <p:grpSpPr>
          <a:xfrm>
            <a:off x="2282166" y="3133337"/>
            <a:ext cx="4514114" cy="1131304"/>
            <a:chOff x="2638626" y="3133337"/>
            <a:chExt cx="4514114" cy="1131304"/>
          </a:xfrm>
        </p:grpSpPr>
        <p:sp>
          <p:nvSpPr>
            <p:cNvPr id="9" name="Freeform 374">
              <a:extLst>
                <a:ext uri="{FF2B5EF4-FFF2-40B4-BE49-F238E27FC236}">
                  <a16:creationId xmlns:a16="http://schemas.microsoft.com/office/drawing/2014/main" id="{557B2061-58BD-D834-2557-55CB66AD2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626" y="3171765"/>
              <a:ext cx="945871" cy="945871"/>
            </a:xfrm>
            <a:custGeom>
              <a:avLst/>
              <a:gdLst>
                <a:gd name="T0" fmla="*/ 27 w 281"/>
                <a:gd name="T1" fmla="*/ 280 h 281"/>
                <a:gd name="T2" fmla="*/ 27 w 281"/>
                <a:gd name="T3" fmla="*/ 280 h 281"/>
                <a:gd name="T4" fmla="*/ 253 w 281"/>
                <a:gd name="T5" fmla="*/ 280 h 281"/>
                <a:gd name="T6" fmla="*/ 280 w 281"/>
                <a:gd name="T7" fmla="*/ 253 h 281"/>
                <a:gd name="T8" fmla="*/ 280 w 281"/>
                <a:gd name="T9" fmla="*/ 27 h 281"/>
                <a:gd name="T10" fmla="*/ 253 w 281"/>
                <a:gd name="T11" fmla="*/ 0 h 281"/>
                <a:gd name="T12" fmla="*/ 27 w 281"/>
                <a:gd name="T13" fmla="*/ 0 h 281"/>
                <a:gd name="T14" fmla="*/ 0 w 281"/>
                <a:gd name="T15" fmla="*/ 27 h 281"/>
                <a:gd name="T16" fmla="*/ 0 w 281"/>
                <a:gd name="T17" fmla="*/ 253 h 281"/>
                <a:gd name="T18" fmla="*/ 27 w 281"/>
                <a:gd name="T19" fmla="*/ 280 h 281"/>
                <a:gd name="T20" fmla="*/ 27 w 281"/>
                <a:gd name="T21" fmla="*/ 280 h 281"/>
                <a:gd name="T22" fmla="*/ 27 w 281"/>
                <a:gd name="T23" fmla="*/ 28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281">
                  <a:moveTo>
                    <a:pt x="27" y="280"/>
                  </a:moveTo>
                  <a:lnTo>
                    <a:pt x="27" y="280"/>
                  </a:lnTo>
                  <a:cubicBezTo>
                    <a:pt x="253" y="280"/>
                    <a:pt x="253" y="280"/>
                    <a:pt x="253" y="280"/>
                  </a:cubicBezTo>
                  <a:cubicBezTo>
                    <a:pt x="271" y="280"/>
                    <a:pt x="280" y="271"/>
                    <a:pt x="280" y="253"/>
                  </a:cubicBezTo>
                  <a:cubicBezTo>
                    <a:pt x="280" y="27"/>
                    <a:pt x="280" y="27"/>
                    <a:pt x="280" y="27"/>
                  </a:cubicBezTo>
                  <a:cubicBezTo>
                    <a:pt x="280" y="9"/>
                    <a:pt x="271" y="0"/>
                    <a:pt x="25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9" y="0"/>
                    <a:pt x="0" y="9"/>
                    <a:pt x="0" y="27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0" y="271"/>
                    <a:pt x="9" y="280"/>
                    <a:pt x="27" y="280"/>
                  </a:cubicBezTo>
                  <a:close/>
                  <a:moveTo>
                    <a:pt x="27" y="280"/>
                  </a:moveTo>
                  <a:lnTo>
                    <a:pt x="27" y="2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SV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6" name="Freeform 388">
              <a:extLst>
                <a:ext uri="{FF2B5EF4-FFF2-40B4-BE49-F238E27FC236}">
                  <a16:creationId xmlns:a16="http://schemas.microsoft.com/office/drawing/2014/main" id="{78985ED9-77F4-6CE8-9654-1B131F767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057" y="3171765"/>
              <a:ext cx="827637" cy="665061"/>
            </a:xfrm>
            <a:custGeom>
              <a:avLst/>
              <a:gdLst>
                <a:gd name="T0" fmla="*/ 54 w 245"/>
                <a:gd name="T1" fmla="*/ 190 h 200"/>
                <a:gd name="T2" fmla="*/ 54 w 245"/>
                <a:gd name="T3" fmla="*/ 190 h 200"/>
                <a:gd name="T4" fmla="*/ 100 w 245"/>
                <a:gd name="T5" fmla="*/ 190 h 200"/>
                <a:gd name="T6" fmla="*/ 235 w 245"/>
                <a:gd name="T7" fmla="*/ 45 h 200"/>
                <a:gd name="T8" fmla="*/ 235 w 245"/>
                <a:gd name="T9" fmla="*/ 9 h 200"/>
                <a:gd name="T10" fmla="*/ 199 w 245"/>
                <a:gd name="T11" fmla="*/ 9 h 200"/>
                <a:gd name="T12" fmla="*/ 72 w 245"/>
                <a:gd name="T13" fmla="*/ 126 h 200"/>
                <a:gd name="T14" fmla="*/ 54 w 245"/>
                <a:gd name="T15" fmla="*/ 108 h 200"/>
                <a:gd name="T16" fmla="*/ 18 w 245"/>
                <a:gd name="T17" fmla="*/ 108 h 200"/>
                <a:gd name="T18" fmla="*/ 18 w 245"/>
                <a:gd name="T19" fmla="*/ 145 h 200"/>
                <a:gd name="T20" fmla="*/ 54 w 245"/>
                <a:gd name="T21" fmla="*/ 190 h 200"/>
                <a:gd name="T22" fmla="*/ 54 w 245"/>
                <a:gd name="T23" fmla="*/ 190 h 200"/>
                <a:gd name="T24" fmla="*/ 54 w 245"/>
                <a:gd name="T25" fmla="*/ 19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5" h="200">
                  <a:moveTo>
                    <a:pt x="54" y="190"/>
                  </a:moveTo>
                  <a:lnTo>
                    <a:pt x="54" y="190"/>
                  </a:lnTo>
                  <a:cubicBezTo>
                    <a:pt x="63" y="199"/>
                    <a:pt x="82" y="199"/>
                    <a:pt x="100" y="190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44" y="36"/>
                    <a:pt x="244" y="18"/>
                    <a:pt x="235" y="9"/>
                  </a:cubicBezTo>
                  <a:cubicBezTo>
                    <a:pt x="226" y="0"/>
                    <a:pt x="208" y="0"/>
                    <a:pt x="199" y="9"/>
                  </a:cubicBezTo>
                  <a:cubicBezTo>
                    <a:pt x="72" y="126"/>
                    <a:pt x="72" y="126"/>
                    <a:pt x="72" y="126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45" y="99"/>
                    <a:pt x="27" y="99"/>
                    <a:pt x="18" y="108"/>
                  </a:cubicBezTo>
                  <a:cubicBezTo>
                    <a:pt x="0" y="117"/>
                    <a:pt x="0" y="136"/>
                    <a:pt x="18" y="145"/>
                  </a:cubicBezTo>
                  <a:lnTo>
                    <a:pt x="54" y="190"/>
                  </a:lnTo>
                  <a:close/>
                  <a:moveTo>
                    <a:pt x="54" y="190"/>
                  </a:moveTo>
                  <a:lnTo>
                    <a:pt x="54" y="1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SV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69A2BC-3517-4F65-6440-AC1BC37B49CE}"/>
                </a:ext>
              </a:extLst>
            </p:cNvPr>
            <p:cNvSpPr txBox="1"/>
            <p:nvPr/>
          </p:nvSpPr>
          <p:spPr>
            <a:xfrm>
              <a:off x="3827213" y="3579838"/>
              <a:ext cx="3325527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GB" sz="1400" dirty="0">
                  <a:latin typeface="Trebuchet MS" panose="020B06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They evaluate and iterate the choices they make to ensure success.</a:t>
              </a:r>
              <a:endParaRPr lang="en-GB" sz="1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914217"/>
              <a:endParaRPr lang="en-US" sz="1050" dirty="0">
                <a:solidFill>
                  <a:srgbClr val="999999"/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9115DA-2C49-04EE-D8D7-C940465628F3}"/>
                </a:ext>
              </a:extLst>
            </p:cNvPr>
            <p:cNvSpPr txBox="1"/>
            <p:nvPr/>
          </p:nvSpPr>
          <p:spPr>
            <a:xfrm>
              <a:off x="3856933" y="3133337"/>
              <a:ext cx="3110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E610F"/>
                  </a:solidFill>
                  <a:latin typeface="Trebuchet MS" panose="020B0603020202020204" pitchFamily="34" charset="0"/>
                </a:rPr>
                <a:t>CALCULATED &amp; LOGICAL</a:t>
              </a:r>
              <a:endParaRPr lang="en-GB" sz="2000" b="1" dirty="0">
                <a:solidFill>
                  <a:srgbClr val="FE610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DE000E-B23D-A033-D769-8B8800AC7CF3}"/>
              </a:ext>
            </a:extLst>
          </p:cNvPr>
          <p:cNvGrpSpPr/>
          <p:nvPr/>
        </p:nvGrpSpPr>
        <p:grpSpPr>
          <a:xfrm>
            <a:off x="6879888" y="1485137"/>
            <a:ext cx="4852329" cy="1081820"/>
            <a:chOff x="2596737" y="1558720"/>
            <a:chExt cx="4852329" cy="1081820"/>
          </a:xfrm>
        </p:grpSpPr>
        <p:sp>
          <p:nvSpPr>
            <p:cNvPr id="32" name="Freeform 372">
              <a:extLst>
                <a:ext uri="{FF2B5EF4-FFF2-40B4-BE49-F238E27FC236}">
                  <a16:creationId xmlns:a16="http://schemas.microsoft.com/office/drawing/2014/main" id="{0965F078-0FE9-5BC6-DC11-1155A1244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6737" y="1694669"/>
              <a:ext cx="945871" cy="945871"/>
            </a:xfrm>
            <a:custGeom>
              <a:avLst/>
              <a:gdLst>
                <a:gd name="T0" fmla="*/ 27 w 281"/>
                <a:gd name="T1" fmla="*/ 280 h 281"/>
                <a:gd name="T2" fmla="*/ 27 w 281"/>
                <a:gd name="T3" fmla="*/ 280 h 281"/>
                <a:gd name="T4" fmla="*/ 253 w 281"/>
                <a:gd name="T5" fmla="*/ 280 h 281"/>
                <a:gd name="T6" fmla="*/ 280 w 281"/>
                <a:gd name="T7" fmla="*/ 253 h 281"/>
                <a:gd name="T8" fmla="*/ 280 w 281"/>
                <a:gd name="T9" fmla="*/ 27 h 281"/>
                <a:gd name="T10" fmla="*/ 253 w 281"/>
                <a:gd name="T11" fmla="*/ 0 h 281"/>
                <a:gd name="T12" fmla="*/ 27 w 281"/>
                <a:gd name="T13" fmla="*/ 0 h 281"/>
                <a:gd name="T14" fmla="*/ 0 w 281"/>
                <a:gd name="T15" fmla="*/ 27 h 281"/>
                <a:gd name="T16" fmla="*/ 0 w 281"/>
                <a:gd name="T17" fmla="*/ 253 h 281"/>
                <a:gd name="T18" fmla="*/ 27 w 281"/>
                <a:gd name="T19" fmla="*/ 280 h 281"/>
                <a:gd name="T20" fmla="*/ 27 w 281"/>
                <a:gd name="T21" fmla="*/ 280 h 281"/>
                <a:gd name="T22" fmla="*/ 27 w 281"/>
                <a:gd name="T23" fmla="*/ 28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281">
                  <a:moveTo>
                    <a:pt x="27" y="280"/>
                  </a:moveTo>
                  <a:lnTo>
                    <a:pt x="27" y="280"/>
                  </a:lnTo>
                  <a:cubicBezTo>
                    <a:pt x="253" y="280"/>
                    <a:pt x="253" y="280"/>
                    <a:pt x="253" y="280"/>
                  </a:cubicBezTo>
                  <a:cubicBezTo>
                    <a:pt x="271" y="280"/>
                    <a:pt x="280" y="271"/>
                    <a:pt x="280" y="253"/>
                  </a:cubicBezTo>
                  <a:cubicBezTo>
                    <a:pt x="280" y="27"/>
                    <a:pt x="280" y="27"/>
                    <a:pt x="280" y="27"/>
                  </a:cubicBezTo>
                  <a:cubicBezTo>
                    <a:pt x="280" y="18"/>
                    <a:pt x="271" y="0"/>
                    <a:pt x="25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9" y="0"/>
                    <a:pt x="0" y="18"/>
                    <a:pt x="0" y="27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0" y="271"/>
                    <a:pt x="9" y="280"/>
                    <a:pt x="27" y="280"/>
                  </a:cubicBezTo>
                  <a:close/>
                  <a:moveTo>
                    <a:pt x="27" y="280"/>
                  </a:moveTo>
                  <a:lnTo>
                    <a:pt x="27" y="2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SV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33" name="Freeform 386">
              <a:extLst>
                <a:ext uri="{FF2B5EF4-FFF2-40B4-BE49-F238E27FC236}">
                  <a16:creationId xmlns:a16="http://schemas.microsoft.com/office/drawing/2014/main" id="{FD899FCC-DEEC-1660-CD13-4A8CC3478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249" y="1651784"/>
              <a:ext cx="827637" cy="665061"/>
            </a:xfrm>
            <a:custGeom>
              <a:avLst/>
              <a:gdLst>
                <a:gd name="T0" fmla="*/ 54 w 245"/>
                <a:gd name="T1" fmla="*/ 190 h 200"/>
                <a:gd name="T2" fmla="*/ 54 w 245"/>
                <a:gd name="T3" fmla="*/ 190 h 200"/>
                <a:gd name="T4" fmla="*/ 100 w 245"/>
                <a:gd name="T5" fmla="*/ 190 h 200"/>
                <a:gd name="T6" fmla="*/ 235 w 245"/>
                <a:gd name="T7" fmla="*/ 45 h 200"/>
                <a:gd name="T8" fmla="*/ 235 w 245"/>
                <a:gd name="T9" fmla="*/ 9 h 200"/>
                <a:gd name="T10" fmla="*/ 199 w 245"/>
                <a:gd name="T11" fmla="*/ 9 h 200"/>
                <a:gd name="T12" fmla="*/ 72 w 245"/>
                <a:gd name="T13" fmla="*/ 127 h 200"/>
                <a:gd name="T14" fmla="*/ 54 w 245"/>
                <a:gd name="T15" fmla="*/ 108 h 200"/>
                <a:gd name="T16" fmla="*/ 18 w 245"/>
                <a:gd name="T17" fmla="*/ 108 h 200"/>
                <a:gd name="T18" fmla="*/ 18 w 245"/>
                <a:gd name="T19" fmla="*/ 154 h 200"/>
                <a:gd name="T20" fmla="*/ 54 w 245"/>
                <a:gd name="T21" fmla="*/ 190 h 200"/>
                <a:gd name="T22" fmla="*/ 54 w 245"/>
                <a:gd name="T23" fmla="*/ 190 h 200"/>
                <a:gd name="T24" fmla="*/ 54 w 245"/>
                <a:gd name="T25" fmla="*/ 19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5" h="200">
                  <a:moveTo>
                    <a:pt x="54" y="190"/>
                  </a:moveTo>
                  <a:lnTo>
                    <a:pt x="54" y="190"/>
                  </a:lnTo>
                  <a:cubicBezTo>
                    <a:pt x="63" y="199"/>
                    <a:pt x="82" y="199"/>
                    <a:pt x="100" y="190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44" y="36"/>
                    <a:pt x="244" y="18"/>
                    <a:pt x="235" y="9"/>
                  </a:cubicBezTo>
                  <a:cubicBezTo>
                    <a:pt x="226" y="0"/>
                    <a:pt x="208" y="0"/>
                    <a:pt x="199" y="9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45" y="99"/>
                    <a:pt x="27" y="99"/>
                    <a:pt x="18" y="108"/>
                  </a:cubicBezTo>
                  <a:cubicBezTo>
                    <a:pt x="0" y="118"/>
                    <a:pt x="0" y="135"/>
                    <a:pt x="18" y="154"/>
                  </a:cubicBezTo>
                  <a:lnTo>
                    <a:pt x="54" y="190"/>
                  </a:lnTo>
                  <a:close/>
                  <a:moveTo>
                    <a:pt x="54" y="190"/>
                  </a:moveTo>
                  <a:lnTo>
                    <a:pt x="54" y="1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SV" dirty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B562F1-7673-297C-00E6-C7C6A2EA3108}"/>
                </a:ext>
              </a:extLst>
            </p:cNvPr>
            <p:cNvSpPr txBox="1"/>
            <p:nvPr/>
          </p:nvSpPr>
          <p:spPr>
            <a:xfrm>
              <a:off x="3786572" y="1999993"/>
              <a:ext cx="3577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GB" sz="1400" dirty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They put in long periods of sustained work with stress, problems, and setbacks</a:t>
              </a:r>
              <a:r>
                <a:rPr lang="en-GB" sz="1400" dirty="0">
                  <a:latin typeface="Trebuchet MS" panose="020B06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1050" dirty="0">
                <a:solidFill>
                  <a:srgbClr val="999999"/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63CDA3-8711-55AF-A9B8-44E8F205ED22}"/>
                </a:ext>
              </a:extLst>
            </p:cNvPr>
            <p:cNvSpPr txBox="1"/>
            <p:nvPr/>
          </p:nvSpPr>
          <p:spPr>
            <a:xfrm>
              <a:off x="3784547" y="1558720"/>
              <a:ext cx="3664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E610F"/>
                  </a:solidFill>
                  <a:latin typeface="Trebuchet MS" panose="020B0603020202020204" pitchFamily="34" charset="0"/>
                </a:rPr>
                <a:t>PASSIONATE &amp; PERSEVERENT</a:t>
              </a:r>
              <a:endParaRPr lang="en-GB" sz="2000" b="1" dirty="0">
                <a:solidFill>
                  <a:srgbClr val="FE610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41F350C-9767-4A2A-6808-88D80145AD1B}"/>
              </a:ext>
            </a:extLst>
          </p:cNvPr>
          <p:cNvGrpSpPr/>
          <p:nvPr/>
        </p:nvGrpSpPr>
        <p:grpSpPr>
          <a:xfrm>
            <a:off x="6883896" y="2963385"/>
            <a:ext cx="4852329" cy="1081820"/>
            <a:chOff x="2596737" y="1558720"/>
            <a:chExt cx="4852329" cy="1081820"/>
          </a:xfrm>
        </p:grpSpPr>
        <p:sp>
          <p:nvSpPr>
            <p:cNvPr id="37" name="Freeform 372">
              <a:extLst>
                <a:ext uri="{FF2B5EF4-FFF2-40B4-BE49-F238E27FC236}">
                  <a16:creationId xmlns:a16="http://schemas.microsoft.com/office/drawing/2014/main" id="{95CE5D6F-50DC-A3A5-D893-9BB8CDC78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6737" y="1694669"/>
              <a:ext cx="945871" cy="945871"/>
            </a:xfrm>
            <a:custGeom>
              <a:avLst/>
              <a:gdLst>
                <a:gd name="T0" fmla="*/ 27 w 281"/>
                <a:gd name="T1" fmla="*/ 280 h 281"/>
                <a:gd name="T2" fmla="*/ 27 w 281"/>
                <a:gd name="T3" fmla="*/ 280 h 281"/>
                <a:gd name="T4" fmla="*/ 253 w 281"/>
                <a:gd name="T5" fmla="*/ 280 h 281"/>
                <a:gd name="T6" fmla="*/ 280 w 281"/>
                <a:gd name="T7" fmla="*/ 253 h 281"/>
                <a:gd name="T8" fmla="*/ 280 w 281"/>
                <a:gd name="T9" fmla="*/ 27 h 281"/>
                <a:gd name="T10" fmla="*/ 253 w 281"/>
                <a:gd name="T11" fmla="*/ 0 h 281"/>
                <a:gd name="T12" fmla="*/ 27 w 281"/>
                <a:gd name="T13" fmla="*/ 0 h 281"/>
                <a:gd name="T14" fmla="*/ 0 w 281"/>
                <a:gd name="T15" fmla="*/ 27 h 281"/>
                <a:gd name="T16" fmla="*/ 0 w 281"/>
                <a:gd name="T17" fmla="*/ 253 h 281"/>
                <a:gd name="T18" fmla="*/ 27 w 281"/>
                <a:gd name="T19" fmla="*/ 280 h 281"/>
                <a:gd name="T20" fmla="*/ 27 w 281"/>
                <a:gd name="T21" fmla="*/ 280 h 281"/>
                <a:gd name="T22" fmla="*/ 27 w 281"/>
                <a:gd name="T23" fmla="*/ 28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281">
                  <a:moveTo>
                    <a:pt x="27" y="280"/>
                  </a:moveTo>
                  <a:lnTo>
                    <a:pt x="27" y="280"/>
                  </a:lnTo>
                  <a:cubicBezTo>
                    <a:pt x="253" y="280"/>
                    <a:pt x="253" y="280"/>
                    <a:pt x="253" y="280"/>
                  </a:cubicBezTo>
                  <a:cubicBezTo>
                    <a:pt x="271" y="280"/>
                    <a:pt x="280" y="271"/>
                    <a:pt x="280" y="253"/>
                  </a:cubicBezTo>
                  <a:cubicBezTo>
                    <a:pt x="280" y="27"/>
                    <a:pt x="280" y="27"/>
                    <a:pt x="280" y="27"/>
                  </a:cubicBezTo>
                  <a:cubicBezTo>
                    <a:pt x="280" y="18"/>
                    <a:pt x="271" y="0"/>
                    <a:pt x="25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9" y="0"/>
                    <a:pt x="0" y="18"/>
                    <a:pt x="0" y="27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0" y="271"/>
                    <a:pt x="9" y="280"/>
                    <a:pt x="27" y="280"/>
                  </a:cubicBezTo>
                  <a:close/>
                  <a:moveTo>
                    <a:pt x="27" y="280"/>
                  </a:moveTo>
                  <a:lnTo>
                    <a:pt x="27" y="2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SV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38" name="Freeform 386">
              <a:extLst>
                <a:ext uri="{FF2B5EF4-FFF2-40B4-BE49-F238E27FC236}">
                  <a16:creationId xmlns:a16="http://schemas.microsoft.com/office/drawing/2014/main" id="{AC67A56F-8A5C-F421-432F-92F13137E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249" y="1651784"/>
              <a:ext cx="827637" cy="665061"/>
            </a:xfrm>
            <a:custGeom>
              <a:avLst/>
              <a:gdLst>
                <a:gd name="T0" fmla="*/ 54 w 245"/>
                <a:gd name="T1" fmla="*/ 190 h 200"/>
                <a:gd name="T2" fmla="*/ 54 w 245"/>
                <a:gd name="T3" fmla="*/ 190 h 200"/>
                <a:gd name="T4" fmla="*/ 100 w 245"/>
                <a:gd name="T5" fmla="*/ 190 h 200"/>
                <a:gd name="T6" fmla="*/ 235 w 245"/>
                <a:gd name="T7" fmla="*/ 45 h 200"/>
                <a:gd name="T8" fmla="*/ 235 w 245"/>
                <a:gd name="T9" fmla="*/ 9 h 200"/>
                <a:gd name="T10" fmla="*/ 199 w 245"/>
                <a:gd name="T11" fmla="*/ 9 h 200"/>
                <a:gd name="T12" fmla="*/ 72 w 245"/>
                <a:gd name="T13" fmla="*/ 127 h 200"/>
                <a:gd name="T14" fmla="*/ 54 w 245"/>
                <a:gd name="T15" fmla="*/ 108 h 200"/>
                <a:gd name="T16" fmla="*/ 18 w 245"/>
                <a:gd name="T17" fmla="*/ 108 h 200"/>
                <a:gd name="T18" fmla="*/ 18 w 245"/>
                <a:gd name="T19" fmla="*/ 154 h 200"/>
                <a:gd name="T20" fmla="*/ 54 w 245"/>
                <a:gd name="T21" fmla="*/ 190 h 200"/>
                <a:gd name="T22" fmla="*/ 54 w 245"/>
                <a:gd name="T23" fmla="*/ 190 h 200"/>
                <a:gd name="T24" fmla="*/ 54 w 245"/>
                <a:gd name="T25" fmla="*/ 19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5" h="200">
                  <a:moveTo>
                    <a:pt x="54" y="190"/>
                  </a:moveTo>
                  <a:lnTo>
                    <a:pt x="54" y="190"/>
                  </a:lnTo>
                  <a:cubicBezTo>
                    <a:pt x="63" y="199"/>
                    <a:pt x="82" y="199"/>
                    <a:pt x="100" y="190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44" y="36"/>
                    <a:pt x="244" y="18"/>
                    <a:pt x="235" y="9"/>
                  </a:cubicBezTo>
                  <a:cubicBezTo>
                    <a:pt x="226" y="0"/>
                    <a:pt x="208" y="0"/>
                    <a:pt x="199" y="9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45" y="99"/>
                    <a:pt x="27" y="99"/>
                    <a:pt x="18" y="108"/>
                  </a:cubicBezTo>
                  <a:cubicBezTo>
                    <a:pt x="0" y="118"/>
                    <a:pt x="0" y="135"/>
                    <a:pt x="18" y="154"/>
                  </a:cubicBezTo>
                  <a:lnTo>
                    <a:pt x="54" y="190"/>
                  </a:lnTo>
                  <a:close/>
                  <a:moveTo>
                    <a:pt x="54" y="190"/>
                  </a:moveTo>
                  <a:lnTo>
                    <a:pt x="54" y="1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SV" dirty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D1DB02-50BD-9D5D-F487-63FDE648A5F5}"/>
                </a:ext>
              </a:extLst>
            </p:cNvPr>
            <p:cNvSpPr txBox="1"/>
            <p:nvPr/>
          </p:nvSpPr>
          <p:spPr>
            <a:xfrm>
              <a:off x="3786572" y="1999993"/>
              <a:ext cx="3577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GB" sz="1400" dirty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Comfortable in taking worthwhile risks.</a:t>
              </a:r>
              <a:endParaRPr lang="en-US" sz="1050" dirty="0">
                <a:solidFill>
                  <a:srgbClr val="999999"/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4C496C-0827-FE50-0742-38C30FA0B2C9}"/>
                </a:ext>
              </a:extLst>
            </p:cNvPr>
            <p:cNvSpPr txBox="1"/>
            <p:nvPr/>
          </p:nvSpPr>
          <p:spPr>
            <a:xfrm>
              <a:off x="3784547" y="1558720"/>
              <a:ext cx="3664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E610F"/>
                  </a:solidFill>
                  <a:latin typeface="Trebuchet MS" panose="020B0603020202020204" pitchFamily="34" charset="0"/>
                </a:rPr>
                <a:t>RISK TAKING &amp; COURAGEOUS</a:t>
              </a:r>
              <a:endParaRPr lang="en-GB" sz="2000" b="1" dirty="0">
                <a:solidFill>
                  <a:srgbClr val="FE610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8385C26-8227-9DE5-AF55-6A3368F766E7}"/>
              </a:ext>
            </a:extLst>
          </p:cNvPr>
          <p:cNvGrpSpPr/>
          <p:nvPr/>
        </p:nvGrpSpPr>
        <p:grpSpPr>
          <a:xfrm>
            <a:off x="6879888" y="4624913"/>
            <a:ext cx="4852329" cy="1081820"/>
            <a:chOff x="2596737" y="1558720"/>
            <a:chExt cx="4852329" cy="1081820"/>
          </a:xfrm>
        </p:grpSpPr>
        <p:sp>
          <p:nvSpPr>
            <p:cNvPr id="42" name="Freeform 372">
              <a:extLst>
                <a:ext uri="{FF2B5EF4-FFF2-40B4-BE49-F238E27FC236}">
                  <a16:creationId xmlns:a16="http://schemas.microsoft.com/office/drawing/2014/main" id="{CBBB5E8C-8EBF-3C4F-C759-78EF96A8E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6737" y="1694669"/>
              <a:ext cx="945871" cy="945871"/>
            </a:xfrm>
            <a:custGeom>
              <a:avLst/>
              <a:gdLst>
                <a:gd name="T0" fmla="*/ 27 w 281"/>
                <a:gd name="T1" fmla="*/ 280 h 281"/>
                <a:gd name="T2" fmla="*/ 27 w 281"/>
                <a:gd name="T3" fmla="*/ 280 h 281"/>
                <a:gd name="T4" fmla="*/ 253 w 281"/>
                <a:gd name="T5" fmla="*/ 280 h 281"/>
                <a:gd name="T6" fmla="*/ 280 w 281"/>
                <a:gd name="T7" fmla="*/ 253 h 281"/>
                <a:gd name="T8" fmla="*/ 280 w 281"/>
                <a:gd name="T9" fmla="*/ 27 h 281"/>
                <a:gd name="T10" fmla="*/ 253 w 281"/>
                <a:gd name="T11" fmla="*/ 0 h 281"/>
                <a:gd name="T12" fmla="*/ 27 w 281"/>
                <a:gd name="T13" fmla="*/ 0 h 281"/>
                <a:gd name="T14" fmla="*/ 0 w 281"/>
                <a:gd name="T15" fmla="*/ 27 h 281"/>
                <a:gd name="T16" fmla="*/ 0 w 281"/>
                <a:gd name="T17" fmla="*/ 253 h 281"/>
                <a:gd name="T18" fmla="*/ 27 w 281"/>
                <a:gd name="T19" fmla="*/ 280 h 281"/>
                <a:gd name="T20" fmla="*/ 27 w 281"/>
                <a:gd name="T21" fmla="*/ 280 h 281"/>
                <a:gd name="T22" fmla="*/ 27 w 281"/>
                <a:gd name="T23" fmla="*/ 28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281">
                  <a:moveTo>
                    <a:pt x="27" y="280"/>
                  </a:moveTo>
                  <a:lnTo>
                    <a:pt x="27" y="280"/>
                  </a:lnTo>
                  <a:cubicBezTo>
                    <a:pt x="253" y="280"/>
                    <a:pt x="253" y="280"/>
                    <a:pt x="253" y="280"/>
                  </a:cubicBezTo>
                  <a:cubicBezTo>
                    <a:pt x="271" y="280"/>
                    <a:pt x="280" y="271"/>
                    <a:pt x="280" y="253"/>
                  </a:cubicBezTo>
                  <a:cubicBezTo>
                    <a:pt x="280" y="27"/>
                    <a:pt x="280" y="27"/>
                    <a:pt x="280" y="27"/>
                  </a:cubicBezTo>
                  <a:cubicBezTo>
                    <a:pt x="280" y="18"/>
                    <a:pt x="271" y="0"/>
                    <a:pt x="25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9" y="0"/>
                    <a:pt x="0" y="18"/>
                    <a:pt x="0" y="27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0" y="271"/>
                    <a:pt x="9" y="280"/>
                    <a:pt x="27" y="280"/>
                  </a:cubicBezTo>
                  <a:close/>
                  <a:moveTo>
                    <a:pt x="27" y="280"/>
                  </a:moveTo>
                  <a:lnTo>
                    <a:pt x="27" y="2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SV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43" name="Freeform 386">
              <a:extLst>
                <a:ext uri="{FF2B5EF4-FFF2-40B4-BE49-F238E27FC236}">
                  <a16:creationId xmlns:a16="http://schemas.microsoft.com/office/drawing/2014/main" id="{F3968831-52ED-C701-D9C5-4AFE0F917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249" y="1651784"/>
              <a:ext cx="827637" cy="665061"/>
            </a:xfrm>
            <a:custGeom>
              <a:avLst/>
              <a:gdLst>
                <a:gd name="T0" fmla="*/ 54 w 245"/>
                <a:gd name="T1" fmla="*/ 190 h 200"/>
                <a:gd name="T2" fmla="*/ 54 w 245"/>
                <a:gd name="T3" fmla="*/ 190 h 200"/>
                <a:gd name="T4" fmla="*/ 100 w 245"/>
                <a:gd name="T5" fmla="*/ 190 h 200"/>
                <a:gd name="T6" fmla="*/ 235 w 245"/>
                <a:gd name="T7" fmla="*/ 45 h 200"/>
                <a:gd name="T8" fmla="*/ 235 w 245"/>
                <a:gd name="T9" fmla="*/ 9 h 200"/>
                <a:gd name="T10" fmla="*/ 199 w 245"/>
                <a:gd name="T11" fmla="*/ 9 h 200"/>
                <a:gd name="T12" fmla="*/ 72 w 245"/>
                <a:gd name="T13" fmla="*/ 127 h 200"/>
                <a:gd name="T14" fmla="*/ 54 w 245"/>
                <a:gd name="T15" fmla="*/ 108 h 200"/>
                <a:gd name="T16" fmla="*/ 18 w 245"/>
                <a:gd name="T17" fmla="*/ 108 h 200"/>
                <a:gd name="T18" fmla="*/ 18 w 245"/>
                <a:gd name="T19" fmla="*/ 154 h 200"/>
                <a:gd name="T20" fmla="*/ 54 w 245"/>
                <a:gd name="T21" fmla="*/ 190 h 200"/>
                <a:gd name="T22" fmla="*/ 54 w 245"/>
                <a:gd name="T23" fmla="*/ 190 h 200"/>
                <a:gd name="T24" fmla="*/ 54 w 245"/>
                <a:gd name="T25" fmla="*/ 19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5" h="200">
                  <a:moveTo>
                    <a:pt x="54" y="190"/>
                  </a:moveTo>
                  <a:lnTo>
                    <a:pt x="54" y="190"/>
                  </a:lnTo>
                  <a:cubicBezTo>
                    <a:pt x="63" y="199"/>
                    <a:pt x="82" y="199"/>
                    <a:pt x="100" y="190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44" y="36"/>
                    <a:pt x="244" y="18"/>
                    <a:pt x="235" y="9"/>
                  </a:cubicBezTo>
                  <a:cubicBezTo>
                    <a:pt x="226" y="0"/>
                    <a:pt x="208" y="0"/>
                    <a:pt x="199" y="9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45" y="99"/>
                    <a:pt x="27" y="99"/>
                    <a:pt x="18" y="108"/>
                  </a:cubicBezTo>
                  <a:cubicBezTo>
                    <a:pt x="0" y="118"/>
                    <a:pt x="0" y="135"/>
                    <a:pt x="18" y="154"/>
                  </a:cubicBezTo>
                  <a:lnTo>
                    <a:pt x="54" y="190"/>
                  </a:lnTo>
                  <a:close/>
                  <a:moveTo>
                    <a:pt x="54" y="190"/>
                  </a:moveTo>
                  <a:lnTo>
                    <a:pt x="54" y="1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SV" dirty="0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28B922-137E-42E2-7D95-41A6DC82920D}"/>
                </a:ext>
              </a:extLst>
            </p:cNvPr>
            <p:cNvSpPr txBox="1"/>
            <p:nvPr/>
          </p:nvSpPr>
          <p:spPr>
            <a:xfrm>
              <a:off x="3786572" y="1999993"/>
              <a:ext cx="3577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GB" sz="1400" dirty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They adapt to changes in the market and maintain momentum.</a:t>
              </a:r>
              <a:endParaRPr lang="en-US" sz="1050" dirty="0">
                <a:solidFill>
                  <a:srgbClr val="999999"/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A83F854-9B4D-046E-87B7-22FE2A3CE450}"/>
                </a:ext>
              </a:extLst>
            </p:cNvPr>
            <p:cNvSpPr txBox="1"/>
            <p:nvPr/>
          </p:nvSpPr>
          <p:spPr>
            <a:xfrm>
              <a:off x="3784547" y="1558720"/>
              <a:ext cx="3664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E610F"/>
                  </a:solidFill>
                  <a:latin typeface="Trebuchet MS" panose="020B0603020202020204" pitchFamily="34" charset="0"/>
                </a:rPr>
                <a:t>VERSATILE &amp; AGILE</a:t>
              </a:r>
              <a:endParaRPr lang="en-GB" sz="2000" b="1" dirty="0">
                <a:solidFill>
                  <a:srgbClr val="FE610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847DD36-9BFD-8DD7-186C-5E29E5ED4C93}"/>
              </a:ext>
            </a:extLst>
          </p:cNvPr>
          <p:cNvGrpSpPr/>
          <p:nvPr/>
        </p:nvGrpSpPr>
        <p:grpSpPr>
          <a:xfrm>
            <a:off x="2249578" y="4616546"/>
            <a:ext cx="4514114" cy="1131304"/>
            <a:chOff x="2638626" y="3133337"/>
            <a:chExt cx="4514114" cy="1131304"/>
          </a:xfrm>
        </p:grpSpPr>
        <p:sp>
          <p:nvSpPr>
            <p:cNvPr id="48" name="Freeform 374">
              <a:extLst>
                <a:ext uri="{FF2B5EF4-FFF2-40B4-BE49-F238E27FC236}">
                  <a16:creationId xmlns:a16="http://schemas.microsoft.com/office/drawing/2014/main" id="{DED66A46-D8DE-6C44-7AF3-AD5A00393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626" y="3171765"/>
              <a:ext cx="945871" cy="945871"/>
            </a:xfrm>
            <a:custGeom>
              <a:avLst/>
              <a:gdLst>
                <a:gd name="T0" fmla="*/ 27 w 281"/>
                <a:gd name="T1" fmla="*/ 280 h 281"/>
                <a:gd name="T2" fmla="*/ 27 w 281"/>
                <a:gd name="T3" fmla="*/ 280 h 281"/>
                <a:gd name="T4" fmla="*/ 253 w 281"/>
                <a:gd name="T5" fmla="*/ 280 h 281"/>
                <a:gd name="T6" fmla="*/ 280 w 281"/>
                <a:gd name="T7" fmla="*/ 253 h 281"/>
                <a:gd name="T8" fmla="*/ 280 w 281"/>
                <a:gd name="T9" fmla="*/ 27 h 281"/>
                <a:gd name="T10" fmla="*/ 253 w 281"/>
                <a:gd name="T11" fmla="*/ 0 h 281"/>
                <a:gd name="T12" fmla="*/ 27 w 281"/>
                <a:gd name="T13" fmla="*/ 0 h 281"/>
                <a:gd name="T14" fmla="*/ 0 w 281"/>
                <a:gd name="T15" fmla="*/ 27 h 281"/>
                <a:gd name="T16" fmla="*/ 0 w 281"/>
                <a:gd name="T17" fmla="*/ 253 h 281"/>
                <a:gd name="T18" fmla="*/ 27 w 281"/>
                <a:gd name="T19" fmla="*/ 280 h 281"/>
                <a:gd name="T20" fmla="*/ 27 w 281"/>
                <a:gd name="T21" fmla="*/ 280 h 281"/>
                <a:gd name="T22" fmla="*/ 27 w 281"/>
                <a:gd name="T23" fmla="*/ 28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1" h="281">
                  <a:moveTo>
                    <a:pt x="27" y="280"/>
                  </a:moveTo>
                  <a:lnTo>
                    <a:pt x="27" y="280"/>
                  </a:lnTo>
                  <a:cubicBezTo>
                    <a:pt x="253" y="280"/>
                    <a:pt x="253" y="280"/>
                    <a:pt x="253" y="280"/>
                  </a:cubicBezTo>
                  <a:cubicBezTo>
                    <a:pt x="271" y="280"/>
                    <a:pt x="280" y="271"/>
                    <a:pt x="280" y="253"/>
                  </a:cubicBezTo>
                  <a:cubicBezTo>
                    <a:pt x="280" y="27"/>
                    <a:pt x="280" y="27"/>
                    <a:pt x="280" y="27"/>
                  </a:cubicBezTo>
                  <a:cubicBezTo>
                    <a:pt x="280" y="9"/>
                    <a:pt x="271" y="0"/>
                    <a:pt x="25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9" y="0"/>
                    <a:pt x="0" y="9"/>
                    <a:pt x="0" y="27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0" y="271"/>
                    <a:pt x="9" y="280"/>
                    <a:pt x="27" y="280"/>
                  </a:cubicBezTo>
                  <a:close/>
                  <a:moveTo>
                    <a:pt x="27" y="280"/>
                  </a:moveTo>
                  <a:lnTo>
                    <a:pt x="27" y="2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SV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49" name="Freeform 388">
              <a:extLst>
                <a:ext uri="{FF2B5EF4-FFF2-40B4-BE49-F238E27FC236}">
                  <a16:creationId xmlns:a16="http://schemas.microsoft.com/office/drawing/2014/main" id="{C5B8C413-2685-F421-9169-9E839E848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057" y="3171765"/>
              <a:ext cx="827637" cy="665061"/>
            </a:xfrm>
            <a:custGeom>
              <a:avLst/>
              <a:gdLst>
                <a:gd name="T0" fmla="*/ 54 w 245"/>
                <a:gd name="T1" fmla="*/ 190 h 200"/>
                <a:gd name="T2" fmla="*/ 54 w 245"/>
                <a:gd name="T3" fmla="*/ 190 h 200"/>
                <a:gd name="T4" fmla="*/ 100 w 245"/>
                <a:gd name="T5" fmla="*/ 190 h 200"/>
                <a:gd name="T6" fmla="*/ 235 w 245"/>
                <a:gd name="T7" fmla="*/ 45 h 200"/>
                <a:gd name="T8" fmla="*/ 235 w 245"/>
                <a:gd name="T9" fmla="*/ 9 h 200"/>
                <a:gd name="T10" fmla="*/ 199 w 245"/>
                <a:gd name="T11" fmla="*/ 9 h 200"/>
                <a:gd name="T12" fmla="*/ 72 w 245"/>
                <a:gd name="T13" fmla="*/ 126 h 200"/>
                <a:gd name="T14" fmla="*/ 54 w 245"/>
                <a:gd name="T15" fmla="*/ 108 h 200"/>
                <a:gd name="T16" fmla="*/ 18 w 245"/>
                <a:gd name="T17" fmla="*/ 108 h 200"/>
                <a:gd name="T18" fmla="*/ 18 w 245"/>
                <a:gd name="T19" fmla="*/ 145 h 200"/>
                <a:gd name="T20" fmla="*/ 54 w 245"/>
                <a:gd name="T21" fmla="*/ 190 h 200"/>
                <a:gd name="T22" fmla="*/ 54 w 245"/>
                <a:gd name="T23" fmla="*/ 190 h 200"/>
                <a:gd name="T24" fmla="*/ 54 w 245"/>
                <a:gd name="T25" fmla="*/ 19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5" h="200">
                  <a:moveTo>
                    <a:pt x="54" y="190"/>
                  </a:moveTo>
                  <a:lnTo>
                    <a:pt x="54" y="190"/>
                  </a:lnTo>
                  <a:cubicBezTo>
                    <a:pt x="63" y="199"/>
                    <a:pt x="82" y="199"/>
                    <a:pt x="100" y="190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44" y="36"/>
                    <a:pt x="244" y="18"/>
                    <a:pt x="235" y="9"/>
                  </a:cubicBezTo>
                  <a:cubicBezTo>
                    <a:pt x="226" y="0"/>
                    <a:pt x="208" y="0"/>
                    <a:pt x="199" y="9"/>
                  </a:cubicBezTo>
                  <a:cubicBezTo>
                    <a:pt x="72" y="126"/>
                    <a:pt x="72" y="126"/>
                    <a:pt x="72" y="126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45" y="99"/>
                    <a:pt x="27" y="99"/>
                    <a:pt x="18" y="108"/>
                  </a:cubicBezTo>
                  <a:cubicBezTo>
                    <a:pt x="0" y="117"/>
                    <a:pt x="0" y="136"/>
                    <a:pt x="18" y="145"/>
                  </a:cubicBezTo>
                  <a:lnTo>
                    <a:pt x="54" y="190"/>
                  </a:lnTo>
                  <a:close/>
                  <a:moveTo>
                    <a:pt x="54" y="190"/>
                  </a:moveTo>
                  <a:lnTo>
                    <a:pt x="54" y="1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14217"/>
              <a:endParaRPr lang="en-SV">
                <a:solidFill>
                  <a:srgbClr val="999999"/>
                </a:solidFill>
                <a:latin typeface="Calibri" panose="020F050202020403020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665607C-B4DA-E25A-1566-8EACC8707C7C}"/>
                </a:ext>
              </a:extLst>
            </p:cNvPr>
            <p:cNvSpPr txBox="1"/>
            <p:nvPr/>
          </p:nvSpPr>
          <p:spPr>
            <a:xfrm>
              <a:off x="3827213" y="3579838"/>
              <a:ext cx="3325527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GB" sz="1400" dirty="0">
                  <a:latin typeface="Trebuchet MS" panose="020B06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They possess intense, gaol-getting personality. </a:t>
              </a:r>
              <a:endParaRPr lang="en-GB" sz="1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914217"/>
              <a:endParaRPr lang="en-US" sz="1050" dirty="0">
                <a:solidFill>
                  <a:srgbClr val="999999"/>
                </a:solidFill>
                <a:latin typeface="Trebuchet MS" panose="020B0603020202020204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3AB7A83-8BDD-DCD6-5B92-E00217CE53AB}"/>
                </a:ext>
              </a:extLst>
            </p:cNvPr>
            <p:cNvSpPr txBox="1"/>
            <p:nvPr/>
          </p:nvSpPr>
          <p:spPr>
            <a:xfrm>
              <a:off x="3856933" y="3133337"/>
              <a:ext cx="3110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E610F"/>
                  </a:solidFill>
                  <a:latin typeface="Trebuchet MS" panose="020B0603020202020204" pitchFamily="34" charset="0"/>
                </a:rPr>
                <a:t>STRONG WORK ETHIC</a:t>
              </a:r>
              <a:endParaRPr lang="en-GB" sz="2000" b="1" dirty="0">
                <a:solidFill>
                  <a:srgbClr val="FE610F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790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E673-A693-C041-B38C-6129F7B6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633226"/>
            <a:ext cx="7043208" cy="378198"/>
          </a:xfrm>
        </p:spPr>
        <p:txBody>
          <a:bodyPr/>
          <a:lstStyle/>
          <a:p>
            <a:r>
              <a:rPr lang="en-US" sz="3600" b="1" dirty="0">
                <a:solidFill>
                  <a:srgbClr val="5115A9"/>
                </a:solidFill>
                <a:latin typeface="Trebuchet MS" panose="020B0603020202020204" pitchFamily="34" charset="0"/>
              </a:rPr>
              <a:t>WHO IS A PROJECT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7BD04-9DCA-5643-8517-4E14A88AE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766" y="1379012"/>
            <a:ext cx="5630333" cy="4210050"/>
          </a:xfrm>
        </p:spPr>
        <p:txBody>
          <a:bodyPr anchor="ctr"/>
          <a:lstStyle/>
          <a:p>
            <a:endParaRPr lang="en-US" dirty="0">
              <a:latin typeface="Trebuchet MS" panose="020B0603020202020204" pitchFamily="34" charset="0"/>
            </a:endParaRPr>
          </a:p>
          <a:p>
            <a:pPr algn="ctr"/>
            <a:r>
              <a:rPr lang="en-US" dirty="0">
                <a:latin typeface="Trebuchet MS" panose="020B0603020202020204" pitchFamily="34" charset="0"/>
              </a:rPr>
              <a:t>“A Project Manager </a:t>
            </a:r>
            <a:r>
              <a:rPr lang="en-US" b="1" dirty="0">
                <a:solidFill>
                  <a:srgbClr val="FF610F"/>
                </a:solidFill>
                <a:latin typeface="Trebuchet MS" panose="020B0603020202020204" pitchFamily="34" charset="0"/>
              </a:rPr>
              <a:t>initiates</a:t>
            </a:r>
            <a:r>
              <a:rPr lang="en-US" dirty="0">
                <a:latin typeface="Trebuchet MS" panose="020B0603020202020204" pitchFamily="34" charset="0"/>
              </a:rPr>
              <a:t>, </a:t>
            </a:r>
            <a:r>
              <a:rPr lang="en-US" b="1" dirty="0">
                <a:solidFill>
                  <a:srgbClr val="FF610F"/>
                </a:solidFill>
                <a:latin typeface="Trebuchet MS" panose="020B0603020202020204" pitchFamily="34" charset="0"/>
              </a:rPr>
              <a:t>executes</a:t>
            </a:r>
            <a:r>
              <a:rPr lang="en-US" dirty="0">
                <a:latin typeface="Trebuchet MS" panose="020B0603020202020204" pitchFamily="34" charset="0"/>
              </a:rPr>
              <a:t>, and </a:t>
            </a:r>
            <a:r>
              <a:rPr lang="en-US" b="1" dirty="0">
                <a:solidFill>
                  <a:srgbClr val="FF610F"/>
                </a:solidFill>
                <a:latin typeface="Trebuchet MS" panose="020B0603020202020204" pitchFamily="34" charset="0"/>
              </a:rPr>
              <a:t>completes projects </a:t>
            </a:r>
            <a:r>
              <a:rPr lang="en-US" dirty="0">
                <a:latin typeface="Trebuchet MS" panose="020B0603020202020204" pitchFamily="34" charset="0"/>
              </a:rPr>
              <a:t>across various industries using their </a:t>
            </a:r>
            <a:r>
              <a:rPr lang="en-US" b="1" dirty="0">
                <a:solidFill>
                  <a:srgbClr val="FF610F"/>
                </a:solidFill>
                <a:latin typeface="Trebuchet MS" panose="020B0603020202020204" pitchFamily="34" charset="0"/>
              </a:rPr>
              <a:t>project management expertise</a:t>
            </a:r>
            <a:r>
              <a:rPr lang="en-US" dirty="0">
                <a:latin typeface="Trebuchet MS" panose="020B0603020202020204" pitchFamily="34" charset="0"/>
              </a:rPr>
              <a:t>”. </a:t>
            </a:r>
          </a:p>
          <a:p>
            <a:pPr algn="ctr"/>
            <a:endParaRPr lang="en-US" dirty="0">
              <a:latin typeface="Trebuchet MS" panose="020B0603020202020204" pitchFamily="34" charset="0"/>
            </a:endParaRPr>
          </a:p>
          <a:p>
            <a:pPr algn="ctr"/>
            <a:r>
              <a:rPr lang="en-US" dirty="0">
                <a:latin typeface="Trebuchet MS" panose="020B0603020202020204" pitchFamily="34" charset="0"/>
              </a:rPr>
              <a:t>- Project Management Institute (PMI)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2A9D224-2EAC-D346-A18F-2AE22D1E1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D898-D7BE-44CF-BEDA-D0D399214272}" type="datetime3">
              <a:rPr lang="en-US" smtClean="0"/>
              <a:t>27 October 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0AD5393-5052-7749-9E04-27EE188D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1FB394F-8BBC-A04B-99D6-0FBE56B6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78685-3C4B-507D-EDEC-B575AB0F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29" y="1476282"/>
            <a:ext cx="5680120" cy="441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60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3E163B9-E17F-254B-BC68-35A415A4F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633226"/>
            <a:ext cx="11558588" cy="378198"/>
          </a:xfrm>
        </p:spPr>
        <p:txBody>
          <a:bodyPr/>
          <a:lstStyle/>
          <a:p>
            <a:r>
              <a:rPr lang="en-US" sz="4000" b="1" dirty="0">
                <a:solidFill>
                  <a:srgbClr val="5115A9"/>
                </a:solidFill>
                <a:latin typeface="Trebuchet MS" panose="020B0603020202020204" pitchFamily="34" charset="0"/>
              </a:rPr>
              <a:t>WHO IS THE ENT. PROJECT MANAGER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BEC131B-120F-4F40-9B83-CD6F4FC01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514975" cy="42100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Integrating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entrepreneurship</a:t>
            </a:r>
            <a:r>
              <a:rPr lang="en-US" sz="2200" dirty="0">
                <a:latin typeface="Trebuchet MS" panose="020B0603020202020204" pitchFamily="34" charset="0"/>
              </a:rPr>
              <a:t> and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project management </a:t>
            </a:r>
            <a:r>
              <a:rPr lang="en-US" sz="2200" dirty="0">
                <a:latin typeface="Trebuchet MS" panose="020B0603020202020204" pitchFamily="34" charset="0"/>
              </a:rPr>
              <a:t>has evolved to become normality for organizations and individuals seeking to thrive in today's dynamic and competitive business environment.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For the Entrepreneurial Project Manager, transforming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conceptualized ideas into realities is of utmost importance</a:t>
            </a:r>
            <a:r>
              <a:rPr lang="en-US" sz="2200" dirty="0">
                <a:latin typeface="Trebuchet MS" panose="020B0603020202020204" pitchFamily="34" charset="0"/>
              </a:rPr>
              <a:t> than having the ideas.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AF78F0-2FE2-AC80-DE9F-02A3F5407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334001" cy="42100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Entrepreneurial project managers bring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ideas to reality </a:t>
            </a:r>
            <a:r>
              <a:rPr lang="en-US" sz="2200" dirty="0">
                <a:latin typeface="Trebuchet MS" panose="020B0603020202020204" pitchFamily="34" charset="0"/>
              </a:rPr>
              <a:t>by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maintaining a resilient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resourceful</a:t>
            </a:r>
            <a:r>
              <a:rPr lang="en-US" sz="2200" dirty="0">
                <a:latin typeface="Trebuchet MS" panose="020B0603020202020204" pitchFamily="34" charset="0"/>
              </a:rPr>
              <a:t>, and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solution-oriented mindset </a:t>
            </a:r>
            <a:r>
              <a:rPr lang="en-US" sz="2200" dirty="0">
                <a:latin typeface="Trebuchet MS" panose="020B0603020202020204" pitchFamily="34" charset="0"/>
              </a:rPr>
              <a:t>even when the odds are against them.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The entrepreneurial project manager is typically a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forward-thinker</a:t>
            </a:r>
            <a:r>
              <a:rPr lang="en-US" sz="2200" dirty="0">
                <a:solidFill>
                  <a:srgbClr val="FE610F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>
                <a:latin typeface="Trebuchet MS" panose="020B0603020202020204" pitchFamily="34" charset="0"/>
              </a:rPr>
              <a:t>who acts with a sense of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ownership</a:t>
            </a:r>
            <a:r>
              <a:rPr lang="en-US" sz="2200" dirty="0">
                <a:latin typeface="Trebuchet MS" panose="020B0603020202020204" pitchFamily="34" charset="0"/>
              </a:rPr>
              <a:t> and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accountability</a:t>
            </a:r>
            <a:r>
              <a:rPr lang="en-US" sz="2200" dirty="0">
                <a:latin typeface="Trebuchet MS" panose="020B0603020202020204" pitchFamily="34" charset="0"/>
              </a:rPr>
              <a:t> for the success of their projects within the broader business context.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934BE7-6DEE-FC41-92B7-74B2BD08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C8E9-516F-48C7-897A-D393E8006AA4}" type="datetime3">
              <a:rPr lang="en-US" smtClean="0"/>
              <a:t>27 October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6018B-69B1-CD4A-8502-1397D5C5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1D2D8-FC44-504D-A79E-B64C31E96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63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5989-DC79-D744-8564-3A0DF3EB9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4" y="1797643"/>
            <a:ext cx="6630416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Trebuchet MS" panose="020B0603020202020204" pitchFamily="34" charset="0"/>
              </a:rPr>
              <a:t>THE MINDSET OF THE ENT. PROJECT MANAGER</a:t>
            </a:r>
            <a:br>
              <a:rPr lang="en-US" b="1" dirty="0">
                <a:latin typeface="Trebuchet MS" panose="020B0603020202020204" pitchFamily="34" charset="0"/>
              </a:rPr>
            </a:br>
            <a:r>
              <a:rPr lang="en-US" sz="2800" b="1" dirty="0">
                <a:solidFill>
                  <a:schemeClr val="tx1"/>
                </a:solidFill>
                <a:latin typeface="Trebuchet MS" panose="020B0603020202020204" pitchFamily="34" charset="0"/>
              </a:rPr>
              <a:t>AGAINST THE TRADITIONAL PROJECT MANAGER </a:t>
            </a:r>
            <a:endParaRPr lang="en-US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EAF22-B2CB-8243-BDFD-E860C6B4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1C12-02F2-435D-BEA9-223D525118D7}" type="datetime3">
              <a:rPr lang="en-US" smtClean="0"/>
              <a:t>27 October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E696AC-D510-8E45-B8EA-8AC23F49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ECCE6-8B76-A74D-AB58-3016A69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8869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8727-9F85-D64D-4AA1-2AC263F1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633226"/>
            <a:ext cx="11558588" cy="378198"/>
          </a:xfrm>
        </p:spPr>
        <p:txBody>
          <a:bodyPr/>
          <a:lstStyle/>
          <a:p>
            <a:r>
              <a:rPr lang="en-US" sz="3200" b="1" dirty="0">
                <a:solidFill>
                  <a:srgbClr val="5115A9"/>
                </a:solidFill>
                <a:latin typeface="Trebuchet MS" panose="020B0603020202020204" pitchFamily="34" charset="0"/>
              </a:rPr>
              <a:t>THE MINDSET OF THE TRADITIONAL PROJECT MANAGER</a:t>
            </a:r>
            <a:endParaRPr lang="en-GB" sz="3200" b="1" dirty="0">
              <a:solidFill>
                <a:srgbClr val="5115A9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9537E0-E9F7-813F-9455-B49556423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The traditional project manager’s mindset is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to successfully execute, complete</a:t>
            </a:r>
            <a:r>
              <a:rPr lang="en-US" sz="2200" dirty="0">
                <a:latin typeface="Trebuchet MS" panose="020B0603020202020204" pitchFamily="34" charset="0"/>
              </a:rPr>
              <a:t>, and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review one-time projects</a:t>
            </a:r>
            <a:r>
              <a:rPr lang="en-US" sz="2200" dirty="0">
                <a:latin typeface="Trebuchet MS" panose="020B0603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They are generally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told what to do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when to do it</a:t>
            </a:r>
            <a:r>
              <a:rPr lang="en-US" sz="2200" dirty="0">
                <a:latin typeface="Trebuchet MS" panose="020B0603020202020204" pitchFamily="34" charset="0"/>
              </a:rPr>
              <a:t>, and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how to do it </a:t>
            </a:r>
            <a:r>
              <a:rPr lang="en-US" sz="2200" dirty="0">
                <a:latin typeface="Trebuchet MS" panose="020B0603020202020204" pitchFamily="34" charset="0"/>
              </a:rPr>
              <a:t>as specified in a project scope.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The traditional project manager is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rarely interested in the continuous performance of the projects</a:t>
            </a:r>
            <a:r>
              <a:rPr lang="en-US" sz="2200" dirty="0">
                <a:latin typeface="Trebuchet MS" panose="020B0603020202020204" pitchFamily="34" charset="0"/>
              </a:rPr>
              <a:t> they execute.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Trebuchet MS" panose="020B0603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4F75C-D803-F431-36DD-6D24954E8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CA9-91DD-4764-8849-D7A152D866EB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1952B-16F1-EABB-821A-0660E9C9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0B566-F893-132B-0FA0-CE685395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0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8727-9F85-D64D-4AA1-2AC263F1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633226"/>
            <a:ext cx="11558588" cy="378198"/>
          </a:xfrm>
        </p:spPr>
        <p:txBody>
          <a:bodyPr/>
          <a:lstStyle/>
          <a:p>
            <a:r>
              <a:rPr lang="en-US" b="1" dirty="0">
                <a:solidFill>
                  <a:srgbClr val="5115A9"/>
                </a:solidFill>
                <a:latin typeface="Trebuchet MS" panose="020B0603020202020204" pitchFamily="34" charset="0"/>
              </a:rPr>
              <a:t>THE MINDSET OF THE ENTREPRENEURIAL PROJECT MANAGER</a:t>
            </a:r>
            <a:endParaRPr lang="en-GB" b="1" dirty="0">
              <a:solidFill>
                <a:srgbClr val="5115A9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9537E0-E9F7-813F-9455-B49556423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The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mindset and role </a:t>
            </a:r>
            <a:r>
              <a:rPr lang="en-US" sz="2200" dirty="0">
                <a:latin typeface="Trebuchet MS" panose="020B0603020202020204" pitchFamily="34" charset="0"/>
              </a:rPr>
              <a:t>of the entrepreneurial project manager are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entirely different</a:t>
            </a:r>
            <a:r>
              <a:rPr lang="en-US" sz="2200" dirty="0">
                <a:latin typeface="Trebuchet MS" panose="020B0603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They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take on bigger risks </a:t>
            </a:r>
            <a:r>
              <a:rPr lang="en-US" sz="2200" dirty="0">
                <a:latin typeface="Trebuchet MS" panose="020B0603020202020204" pitchFamily="34" charset="0"/>
              </a:rPr>
              <a:t>by ensuring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ideas are brought to reality </a:t>
            </a:r>
            <a:r>
              <a:rPr lang="en-US" sz="2200" dirty="0">
                <a:latin typeface="Trebuchet MS" panose="020B0603020202020204" pitchFamily="34" charset="0"/>
              </a:rPr>
              <a:t>and seeing through the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growth phases of enterprises </a:t>
            </a:r>
            <a:r>
              <a:rPr lang="en-US" sz="2200" dirty="0">
                <a:latin typeface="Trebuchet MS" panose="020B0603020202020204" pitchFamily="34" charset="0"/>
              </a:rPr>
              <a:t>and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 projects</a:t>
            </a:r>
            <a:r>
              <a:rPr lang="en-US" sz="2200" dirty="0">
                <a:latin typeface="Trebuchet MS" panose="020B0603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They demonstrate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varying skills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character</a:t>
            </a:r>
            <a:r>
              <a:rPr lang="en-US" sz="2200" dirty="0">
                <a:latin typeface="Trebuchet MS" panose="020B0603020202020204" pitchFamily="34" charset="0"/>
              </a:rPr>
              <a:t>,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personality</a:t>
            </a:r>
            <a:r>
              <a:rPr lang="en-US" sz="2200" dirty="0">
                <a:latin typeface="Trebuchet MS" panose="020B0603020202020204" pitchFamily="34" charset="0"/>
              </a:rPr>
              <a:t>, and </a:t>
            </a:r>
            <a:r>
              <a:rPr lang="en-US" sz="2200" b="1" dirty="0">
                <a:solidFill>
                  <a:srgbClr val="FE610F"/>
                </a:solidFill>
                <a:latin typeface="Trebuchet MS" panose="020B0603020202020204" pitchFamily="34" charset="0"/>
              </a:rPr>
              <a:t>vision</a:t>
            </a:r>
            <a:r>
              <a:rPr lang="en-US" sz="2200" dirty="0">
                <a:latin typeface="Trebuchet MS" panose="020B0603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Trebuchet MS" panose="020B0603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4F75C-D803-F431-36DD-6D24954E8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5CA9-91DD-4764-8849-D7A152D866EB}" type="datetime3">
              <a:rPr lang="en-US" smtClean="0"/>
              <a:t>27 October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1952B-16F1-EABB-821A-0660E9C9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Ideas Reality: The Entrepreneurial Project Manager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0B566-F893-132B-0FA0-CE685395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62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32C21C7-B129-4ABA-B810-30C061A99519}">
  <we:reference id="wa104380907" version="3.1.0.0" store="en-US" storeType="OMEX"/>
  <we:alternateReferences>
    <we:reference id="wa104380907" version="3.1.0.0" store="wa10438090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F942E8DB801E49B476BCD21D80CA57" ma:contentTypeVersion="4" ma:contentTypeDescription="Create a new document." ma:contentTypeScope="" ma:versionID="be55edb8b329fc03d0843cc2aa8fb4b6">
  <xsd:schema xmlns:xsd="http://www.w3.org/2001/XMLSchema" xmlns:xs="http://www.w3.org/2001/XMLSchema" xmlns:p="http://schemas.microsoft.com/office/2006/metadata/properties" xmlns:ns2="e1e7ea6e-673f-40ae-a11d-1f24fe440446" targetNamespace="http://schemas.microsoft.com/office/2006/metadata/properties" ma:root="true" ma:fieldsID="f6bdc55c50e266cde13c6395ba08bde4" ns2:_="">
    <xsd:import namespace="e1e7ea6e-673f-40ae-a11d-1f24fe440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7ea6e-673f-40ae-a11d-1f24fe4404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3098AA-BF0C-4CED-8566-FD1712F25A7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1e7ea6e-673f-40ae-a11d-1f24fe44044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31775E-FD77-4D1E-9938-F4D5A3D3C8C0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1e7ea6e-673f-40ae-a11d-1f24fe44044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2103</TotalTime>
  <Words>1918</Words>
  <Application>Microsoft Office PowerPoint</Application>
  <PresentationFormat>Widescreen</PresentationFormat>
  <Paragraphs>322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GT Pressura Mono</vt:lpstr>
      <vt:lpstr>System Font Regular</vt:lpstr>
      <vt:lpstr>Trebuchet MS</vt:lpstr>
      <vt:lpstr>Wingdings</vt:lpstr>
      <vt:lpstr>Office Theme</vt:lpstr>
      <vt:lpstr>MAKING IDEAS REALITY:</vt:lpstr>
      <vt:lpstr>PRESENTATION OUTLINE</vt:lpstr>
      <vt:lpstr>INTRODUCTION</vt:lpstr>
      <vt:lpstr>WHO IS AN ENTREPRENEUR</vt:lpstr>
      <vt:lpstr>WHO IS A PROJECT MANAGER</vt:lpstr>
      <vt:lpstr>WHO IS THE ENT. PROJECT MANAGER</vt:lpstr>
      <vt:lpstr>THE MINDSET OF THE ENT. PROJECT MANAGER AGAINST THE TRADITIONAL PROJECT MANAGER </vt:lpstr>
      <vt:lpstr>THE MINDSET OF THE TRADITIONAL PROJECT MANAGER</vt:lpstr>
      <vt:lpstr>THE MINDSET OF THE ENTREPRENEURIAL PROJECT MANAGER</vt:lpstr>
      <vt:lpstr>CHARACTERISTICS OF AN ENTREPRENEURIAL PROJECT MANAGER</vt:lpstr>
      <vt:lpstr>CHALLENGES OF the ENTREPRENEURIAL PROJECT MANAGER </vt:lpstr>
      <vt:lpstr>ACCORDING TO THE U.S. BUREAU OF LABOR STATISTICS (BLS), DATA SHOWS THAT:</vt:lpstr>
      <vt:lpstr>CHALLENGES AND STRATEGIES TO OVERCOME THEM</vt:lpstr>
      <vt:lpstr>CHALLENGES AND STRATEGIES TO OVERCOME THEM</vt:lpstr>
      <vt:lpstr>CHALLENGES AND STRATEGIES TO OVERCOME THEM</vt:lpstr>
      <vt:lpstr>Making your ideas to reality</vt:lpstr>
      <vt:lpstr>STEPS TO MAKING IT HAPPEN</vt:lpstr>
      <vt:lpstr>STEPS TO MAKING IT HAPPEN</vt:lpstr>
      <vt:lpstr>CASE STUDIES SOME SUCCESSFUL PROJECTS LED BY ENTREPRENEURIAL PROJECT MANAGERS</vt:lpstr>
      <vt:lpstr>CASE STUDY: TESLA'S GIGAFACTORIES</vt:lpstr>
      <vt:lpstr>CASE STUDY: FARMABLE</vt:lpstr>
      <vt:lpstr>MGA CONSULTING – GJSP PROJECT</vt:lpstr>
      <vt:lpstr>INSPIRING THE NEXT GENERATION</vt:lpstr>
      <vt:lpstr>MGA CONSULTING – CORE PROJECT PRINCIPLES</vt:lpstr>
      <vt:lpstr>INSPIRING THE NEXT GENERATION</vt:lpstr>
      <vt:lpstr>CONCLUSION</vt:lpstr>
      <vt:lpstr>CONCLUSION</vt:lpstr>
      <vt:lpstr>Thank you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Michael Abbiw</cp:lastModifiedBy>
  <cp:revision>21</cp:revision>
  <cp:lastPrinted>2019-09-11T19:09:11Z</cp:lastPrinted>
  <dcterms:created xsi:type="dcterms:W3CDTF">2019-09-17T13:44:44Z</dcterms:created>
  <dcterms:modified xsi:type="dcterms:W3CDTF">2023-10-27T15:28:02Z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0x01010002F942E8DB801E49B476BCD21D80CA57</vt:lpwstr>
  </property>
</Properties>
</file>