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2"/>
  </p:notesMasterIdLst>
  <p:sldIdLst>
    <p:sldId id="563" r:id="rId2"/>
    <p:sldId id="564" r:id="rId3"/>
    <p:sldId id="565" r:id="rId4"/>
    <p:sldId id="674" r:id="rId5"/>
    <p:sldId id="675" r:id="rId6"/>
    <p:sldId id="657" r:id="rId7"/>
    <p:sldId id="658" r:id="rId8"/>
    <p:sldId id="659" r:id="rId9"/>
    <p:sldId id="703" r:id="rId10"/>
    <p:sldId id="699" r:id="rId11"/>
    <p:sldId id="700" r:id="rId12"/>
    <p:sldId id="693" r:id="rId13"/>
    <p:sldId id="677" r:id="rId14"/>
    <p:sldId id="660" r:id="rId15"/>
    <p:sldId id="570" r:id="rId16"/>
    <p:sldId id="661" r:id="rId17"/>
    <p:sldId id="681" r:id="rId18"/>
    <p:sldId id="692" r:id="rId19"/>
    <p:sldId id="706" r:id="rId20"/>
    <p:sldId id="694" r:id="rId21"/>
    <p:sldId id="695" r:id="rId22"/>
    <p:sldId id="696" r:id="rId23"/>
    <p:sldId id="697" r:id="rId24"/>
    <p:sldId id="650" r:id="rId25"/>
    <p:sldId id="651" r:id="rId26"/>
    <p:sldId id="652" r:id="rId27"/>
    <p:sldId id="653" r:id="rId28"/>
    <p:sldId id="698" r:id="rId29"/>
    <p:sldId id="683" r:id="rId30"/>
    <p:sldId id="584" r:id="rId31"/>
    <p:sldId id="585" r:id="rId32"/>
    <p:sldId id="586" r:id="rId33"/>
    <p:sldId id="572" r:id="rId34"/>
    <p:sldId id="573" r:id="rId35"/>
    <p:sldId id="574" r:id="rId36"/>
    <p:sldId id="583" r:id="rId37"/>
    <p:sldId id="591" r:id="rId38"/>
    <p:sldId id="592" r:id="rId39"/>
    <p:sldId id="588" r:id="rId40"/>
    <p:sldId id="590" r:id="rId41"/>
    <p:sldId id="593" r:id="rId42"/>
    <p:sldId id="609" r:id="rId43"/>
    <p:sldId id="594" r:id="rId44"/>
    <p:sldId id="587" r:id="rId45"/>
    <p:sldId id="647" r:id="rId46"/>
    <p:sldId id="662" r:id="rId47"/>
    <p:sldId id="571" r:id="rId48"/>
    <p:sldId id="655" r:id="rId49"/>
    <p:sldId id="685" r:id="rId50"/>
    <p:sldId id="656" r:id="rId51"/>
    <p:sldId id="672" r:id="rId52"/>
    <p:sldId id="701" r:id="rId53"/>
    <p:sldId id="671" r:id="rId54"/>
    <p:sldId id="649" r:id="rId55"/>
    <p:sldId id="702" r:id="rId56"/>
    <p:sldId id="599" r:id="rId57"/>
    <p:sldId id="612" r:id="rId58"/>
    <p:sldId id="673" r:id="rId59"/>
    <p:sldId id="614" r:id="rId60"/>
    <p:sldId id="616" r:id="rId61"/>
    <p:sldId id="617" r:id="rId62"/>
    <p:sldId id="691" r:id="rId63"/>
    <p:sldId id="654" r:id="rId64"/>
    <p:sldId id="704" r:id="rId65"/>
    <p:sldId id="705" r:id="rId66"/>
    <p:sldId id="620" r:id="rId67"/>
    <p:sldId id="630" r:id="rId68"/>
    <p:sldId id="631" r:id="rId69"/>
    <p:sldId id="632" r:id="rId70"/>
    <p:sldId id="633" r:id="rId71"/>
    <p:sldId id="634" r:id="rId72"/>
    <p:sldId id="635" r:id="rId73"/>
    <p:sldId id="636" r:id="rId74"/>
    <p:sldId id="637" r:id="rId75"/>
    <p:sldId id="638" r:id="rId76"/>
    <p:sldId id="639" r:id="rId77"/>
    <p:sldId id="640" r:id="rId78"/>
    <p:sldId id="641" r:id="rId79"/>
    <p:sldId id="642" r:id="rId80"/>
    <p:sldId id="646" r:id="rId8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134"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51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65549207-F9E6-4105-A70E-FFB3AF864B3C}"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C90260F-E595-4D45-86C7-CCE66AA87FA2}" type="slidenum">
              <a:rPr lang="en-GB"/>
              <a:pPr/>
              <a:t>1</a:t>
            </a:fld>
            <a:endParaRPr lang="en-GB"/>
          </a:p>
        </p:txBody>
      </p:sp>
      <p:sp>
        <p:nvSpPr>
          <p:cNvPr id="921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E3330E56-1346-47CB-97F3-CDDEDA14B004}" type="slidenum">
              <a:rPr lang="en-GB" sz="1200"/>
              <a:pPr algn="r"/>
              <a:t>1</a:t>
            </a:fld>
            <a:endParaRPr lang="en-GB" sz="120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7"/>
          <p:cNvSpPr txBox="1">
            <a:spLocks noGrp="1" noChangeArrowheads="1"/>
          </p:cNvSpPr>
          <p:nvPr/>
        </p:nvSpPr>
        <p:spPr bwMode="auto">
          <a:xfrm>
            <a:off x="3884076" y="8684826"/>
            <a:ext cx="2972289" cy="457711"/>
          </a:xfrm>
          <a:prstGeom prst="rect">
            <a:avLst/>
          </a:prstGeom>
          <a:noFill/>
          <a:ln w="9525">
            <a:noFill/>
            <a:miter lim="800000"/>
            <a:headEnd/>
            <a:tailEnd/>
          </a:ln>
        </p:spPr>
        <p:txBody>
          <a:bodyPr anchor="b"/>
          <a:lstStyle/>
          <a:p>
            <a:pPr algn="r" eaLnBrk="1" hangingPunct="1"/>
            <a:fld id="{7B6B64F0-FCEE-4752-B714-9B97E9E88CF7}" type="slidenum">
              <a:rPr lang="en-GB" altLang="en-US" sz="1200">
                <a:cs typeface="Arial" pitchFamily="34" charset="0"/>
              </a:rPr>
              <a:pPr algn="r" eaLnBrk="1" hangingPunct="1"/>
              <a:t>10</a:t>
            </a:fld>
            <a:endParaRPr lang="en-GB" altLang="en-US" sz="1200">
              <a:cs typeface="Arial" pitchFamily="34" charset="0"/>
            </a:endParaRPr>
          </a:p>
        </p:txBody>
      </p:sp>
      <p:sp>
        <p:nvSpPr>
          <p:cNvPr id="303107" name="Rectangle 2"/>
          <p:cNvSpPr>
            <a:spLocks noGrp="1" noRot="1" noChangeAspect="1" noChangeArrowheads="1" noTextEdit="1"/>
          </p:cNvSpPr>
          <p:nvPr>
            <p:ph type="sldImg"/>
          </p:nvPr>
        </p:nvSpPr>
        <p:spPr>
          <a:xfrm>
            <a:off x="1143000" y="685800"/>
            <a:ext cx="4573588" cy="3429000"/>
          </a:xfrm>
          <a:ln/>
        </p:spPr>
      </p:sp>
      <p:sp>
        <p:nvSpPr>
          <p:cNvPr id="303108" name="Rectangle 3"/>
          <p:cNvSpPr>
            <a:spLocks noGrp="1" noChangeArrowheads="1"/>
          </p:cNvSpPr>
          <p:nvPr>
            <p:ph type="body" idx="1"/>
          </p:nvPr>
        </p:nvSpPr>
        <p:spPr>
          <a:noFill/>
          <a:ln/>
        </p:spPr>
        <p:txBody>
          <a:bodyPr/>
          <a:lstStyle/>
          <a:p>
            <a:pPr eaLnBrk="1" hangingPunct="1"/>
            <a:endParaRPr lang="en-GB" alt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7"/>
          <p:cNvSpPr txBox="1">
            <a:spLocks noGrp="1" noChangeArrowheads="1"/>
          </p:cNvSpPr>
          <p:nvPr/>
        </p:nvSpPr>
        <p:spPr bwMode="auto">
          <a:xfrm>
            <a:off x="3884076" y="8684826"/>
            <a:ext cx="2972289" cy="457711"/>
          </a:xfrm>
          <a:prstGeom prst="rect">
            <a:avLst/>
          </a:prstGeom>
          <a:noFill/>
          <a:ln w="9525">
            <a:noFill/>
            <a:miter lim="800000"/>
            <a:headEnd/>
            <a:tailEnd/>
          </a:ln>
        </p:spPr>
        <p:txBody>
          <a:bodyPr anchor="b"/>
          <a:lstStyle/>
          <a:p>
            <a:pPr algn="r" eaLnBrk="1" hangingPunct="1"/>
            <a:fld id="{7B6B64F0-FCEE-4752-B714-9B97E9E88CF7}" type="slidenum">
              <a:rPr lang="en-GB" altLang="en-US" sz="1200">
                <a:cs typeface="Arial" pitchFamily="34" charset="0"/>
              </a:rPr>
              <a:pPr algn="r" eaLnBrk="1" hangingPunct="1"/>
              <a:t>11</a:t>
            </a:fld>
            <a:endParaRPr lang="en-GB" altLang="en-US" sz="1200">
              <a:cs typeface="Arial" pitchFamily="34" charset="0"/>
            </a:endParaRPr>
          </a:p>
        </p:txBody>
      </p:sp>
      <p:sp>
        <p:nvSpPr>
          <p:cNvPr id="303107" name="Rectangle 2"/>
          <p:cNvSpPr>
            <a:spLocks noGrp="1" noRot="1" noChangeAspect="1" noChangeArrowheads="1" noTextEdit="1"/>
          </p:cNvSpPr>
          <p:nvPr>
            <p:ph type="sldImg"/>
          </p:nvPr>
        </p:nvSpPr>
        <p:spPr>
          <a:xfrm>
            <a:off x="1143000" y="685800"/>
            <a:ext cx="4573588" cy="3429000"/>
          </a:xfrm>
          <a:ln/>
        </p:spPr>
      </p:sp>
      <p:sp>
        <p:nvSpPr>
          <p:cNvPr id="303108" name="Rectangle 3"/>
          <p:cNvSpPr>
            <a:spLocks noGrp="1" noChangeArrowheads="1"/>
          </p:cNvSpPr>
          <p:nvPr>
            <p:ph type="body" idx="1"/>
          </p:nvPr>
        </p:nvSpPr>
        <p:spPr>
          <a:noFill/>
          <a:ln/>
        </p:spPr>
        <p:txBody>
          <a:bodyPr/>
          <a:lstStyle/>
          <a:p>
            <a:pPr eaLnBrk="1" hangingPunct="1"/>
            <a:endParaRPr lang="en-GB" alt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7"/>
          <p:cNvSpPr txBox="1">
            <a:spLocks noGrp="1" noChangeArrowheads="1"/>
          </p:cNvSpPr>
          <p:nvPr/>
        </p:nvSpPr>
        <p:spPr bwMode="auto">
          <a:xfrm>
            <a:off x="3884076" y="8684826"/>
            <a:ext cx="2972289" cy="457711"/>
          </a:xfrm>
          <a:prstGeom prst="rect">
            <a:avLst/>
          </a:prstGeom>
          <a:noFill/>
          <a:ln w="9525">
            <a:noFill/>
            <a:miter lim="800000"/>
            <a:headEnd/>
            <a:tailEnd/>
          </a:ln>
        </p:spPr>
        <p:txBody>
          <a:bodyPr anchor="b"/>
          <a:lstStyle/>
          <a:p>
            <a:pPr algn="r" eaLnBrk="1" hangingPunct="1"/>
            <a:fld id="{7B6B64F0-FCEE-4752-B714-9B97E9E88CF7}" type="slidenum">
              <a:rPr lang="en-GB" altLang="en-US" sz="1200">
                <a:cs typeface="Arial" pitchFamily="34" charset="0"/>
              </a:rPr>
              <a:pPr algn="r" eaLnBrk="1" hangingPunct="1"/>
              <a:t>18</a:t>
            </a:fld>
            <a:endParaRPr lang="en-GB" altLang="en-US" sz="1200">
              <a:cs typeface="Arial" pitchFamily="34" charset="0"/>
            </a:endParaRPr>
          </a:p>
        </p:txBody>
      </p:sp>
      <p:sp>
        <p:nvSpPr>
          <p:cNvPr id="303107" name="Rectangle 2"/>
          <p:cNvSpPr>
            <a:spLocks noGrp="1" noRot="1" noChangeAspect="1" noChangeArrowheads="1" noTextEdit="1"/>
          </p:cNvSpPr>
          <p:nvPr>
            <p:ph type="sldImg"/>
          </p:nvPr>
        </p:nvSpPr>
        <p:spPr>
          <a:xfrm>
            <a:off x="1143000" y="685800"/>
            <a:ext cx="4573588" cy="3429000"/>
          </a:xfrm>
          <a:ln/>
        </p:spPr>
      </p:sp>
      <p:sp>
        <p:nvSpPr>
          <p:cNvPr id="303108" name="Rectangle 3"/>
          <p:cNvSpPr>
            <a:spLocks noGrp="1" noChangeArrowheads="1"/>
          </p:cNvSpPr>
          <p:nvPr>
            <p:ph type="body" idx="1"/>
          </p:nvPr>
        </p:nvSpPr>
        <p:spPr>
          <a:noFill/>
          <a:ln/>
        </p:spPr>
        <p:txBody>
          <a:bodyPr/>
          <a:lstStyle/>
          <a:p>
            <a:pPr eaLnBrk="1" hangingPunct="1"/>
            <a:endParaRPr lang="en-GB" alt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defTabSz="457200"/>
            <a:fld id="{8CC9D2D5-3B79-4F2D-B92B-0F8D3EC7864F}" type="slidenum">
              <a:rPr lang="en-GB" sz="1200">
                <a:latin typeface="Calibri" pitchFamily="34" charset="0"/>
                <a:ea typeface="ヒラギノ角ゴ Pro W3" pitchFamily="24" charset="-122"/>
                <a:cs typeface="Arial" pitchFamily="34" charset="0"/>
              </a:rPr>
              <a:pPr algn="r" defTabSz="457200"/>
              <a:t>33</a:t>
            </a:fld>
            <a:endParaRPr lang="en-GB" sz="1200">
              <a:latin typeface="Calibri" pitchFamily="34" charset="0"/>
              <a:ea typeface="ヒラギノ角ゴ Pro W3" pitchFamily="24" charset="-122"/>
              <a:cs typeface="Arial" pitchFamily="34" charset="0"/>
            </a:endParaRPr>
          </a:p>
        </p:txBody>
      </p:sp>
      <p:sp>
        <p:nvSpPr>
          <p:cNvPr id="88067" name="Rectangle 2"/>
          <p:cNvSpPr>
            <a:spLocks noGrp="1" noRot="1" noChangeAspect="1" noTextEdit="1"/>
          </p:cNvSpPr>
          <p:nvPr>
            <p:ph type="sldImg"/>
          </p:nvPr>
        </p:nvSpPr>
        <p:spPr bwMode="auto">
          <a:noFill/>
          <a:ln>
            <a:solidFill>
              <a:srgbClr val="000000"/>
            </a:solidFill>
            <a:miter lim="800000"/>
            <a:headEnd/>
            <a:tailEnd/>
          </a:ln>
        </p:spPr>
      </p:sp>
      <p:sp>
        <p:nvSpPr>
          <p:cNvPr id="88068" name="Rectangle 3"/>
          <p:cNvSpPr>
            <a:spLocks noGrp="1"/>
          </p:cNvSpPr>
          <p:nvPr>
            <p:ph type="body" idx="1"/>
          </p:nvPr>
        </p:nvSpPr>
        <p:spPr bwMode="auto">
          <a:xfrm>
            <a:off x="915988" y="4344988"/>
            <a:ext cx="5026025" cy="4113212"/>
          </a:xfrm>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385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2C8AC9A-FBF9-4037-ACD4-6F2D0DFD37FA}" type="slidenum">
              <a:rPr lang="en-GB" altLang="en-US" sz="1200"/>
              <a:pPr algn="r"/>
              <a:t>60</a:t>
            </a:fld>
            <a:endParaRPr lang="en-GB" altLang="en-US" sz="1200"/>
          </a:p>
        </p:txBody>
      </p:sp>
      <p:sp>
        <p:nvSpPr>
          <p:cNvPr id="1273859" name="Rectangle 2"/>
          <p:cNvSpPr>
            <a:spLocks noGrp="1" noRot="1" noChangeAspect="1" noChangeArrowheads="1" noTextEdit="1"/>
          </p:cNvSpPr>
          <p:nvPr>
            <p:ph type="sldImg"/>
          </p:nvPr>
        </p:nvSpPr>
        <p:spPr>
          <a:ln/>
        </p:spPr>
      </p:sp>
      <p:sp>
        <p:nvSpPr>
          <p:cNvPr id="1273860" name="Rectangle 3"/>
          <p:cNvSpPr>
            <a:spLocks noGrp="1" noChangeArrowheads="1"/>
          </p:cNvSpPr>
          <p:nvPr>
            <p:ph type="body" idx="1"/>
          </p:nvPr>
        </p:nvSpPr>
        <p:spPr>
          <a:noFill/>
          <a:ln/>
        </p:spPr>
        <p:txBody>
          <a:bodyPr/>
          <a:lstStyle/>
          <a:p>
            <a:endParaRPr lang="en-US" alt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5D1D310-B5BD-4A5D-9703-92E939118577}"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67F63BE-C597-4EDC-B702-4423BBAD2996}"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A83F070-6A57-4F57-A5EB-F213C1B690FD}"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EDB26EF-4C52-4947-8F63-04FFF537DBE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FA1D732-1B28-44E0-81DF-4F663EE2654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B85A861-269A-4F5F-9BD0-380FE9B88F98}"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7E8A36B-74EC-4947-ADF3-F4405050ABDA}"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E432543D-1318-47B3-B161-DA97BF43A476}"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A1AF747C-3844-4BB5-ADAB-D4E79995E0E6}"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17A1D378-AD00-45F4-8205-A8881C1E8D2D}"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4AFAD0B-70E9-4625-BD67-7F72EFE02A81}"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8C7569A-8B17-4969-AF63-30577E3144A8}"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435D803F-C161-4DD8-86E4-8F65CA87960E}" type="slidenum">
              <a:rPr lang="en-GB"/>
              <a:pPr>
                <a:defRPr/>
              </a:pPr>
              <a:t>‹#›</a:t>
            </a:fld>
            <a:endParaRPr lang="en-GB"/>
          </a:p>
        </p:txBody>
      </p:sp>
      <p:pic>
        <p:nvPicPr>
          <p:cNvPr id="1031" name="Picture 9" descr="MBS_2SPE_U_cropped_300"/>
          <p:cNvPicPr>
            <a:picLocks noChangeAspect="1" noChangeArrowheads="1"/>
          </p:cNvPicPr>
          <p:nvPr userDrawn="1"/>
        </p:nvPicPr>
        <p:blipFill>
          <a:blip r:embed="rId14"/>
          <a:srcRect/>
          <a:stretch>
            <a:fillRect/>
          </a:stretch>
        </p:blipFill>
        <p:spPr bwMode="auto">
          <a:xfrm>
            <a:off x="0" y="0"/>
            <a:ext cx="2189163" cy="24447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Tahoma" charset="0"/>
        </a:defRPr>
      </a:lvl2pPr>
      <a:lvl3pPr algn="ctr" rtl="0" eaLnBrk="0" fontAlgn="base" hangingPunct="0">
        <a:spcBef>
          <a:spcPct val="0"/>
        </a:spcBef>
        <a:spcAft>
          <a:spcPct val="0"/>
        </a:spcAft>
        <a:defRPr sz="4000" b="1">
          <a:solidFill>
            <a:schemeClr val="tx2"/>
          </a:solidFill>
          <a:latin typeface="Tahoma" charset="0"/>
        </a:defRPr>
      </a:lvl3pPr>
      <a:lvl4pPr algn="ctr" rtl="0" eaLnBrk="0" fontAlgn="base" hangingPunct="0">
        <a:spcBef>
          <a:spcPct val="0"/>
        </a:spcBef>
        <a:spcAft>
          <a:spcPct val="0"/>
        </a:spcAft>
        <a:defRPr sz="4000" b="1">
          <a:solidFill>
            <a:schemeClr val="tx2"/>
          </a:solidFill>
          <a:latin typeface="Tahoma" charset="0"/>
        </a:defRPr>
      </a:lvl4pPr>
      <a:lvl5pPr algn="ctr" rtl="0" eaLnBrk="0" fontAlgn="base" hangingPunct="0">
        <a:spcBef>
          <a:spcPct val="0"/>
        </a:spcBef>
        <a:spcAft>
          <a:spcPct val="0"/>
        </a:spcAft>
        <a:defRPr sz="4000" b="1">
          <a:solidFill>
            <a:schemeClr val="tx2"/>
          </a:solidFill>
          <a:latin typeface="Tahoma" charset="0"/>
        </a:defRPr>
      </a:lvl5pPr>
      <a:lvl6pPr marL="457200" algn="ctr" rtl="0" fontAlgn="base">
        <a:spcBef>
          <a:spcPct val="0"/>
        </a:spcBef>
        <a:spcAft>
          <a:spcPct val="0"/>
        </a:spcAft>
        <a:defRPr sz="4000" b="1">
          <a:solidFill>
            <a:schemeClr val="tx2"/>
          </a:solidFill>
          <a:latin typeface="Tahoma" charset="0"/>
        </a:defRPr>
      </a:lvl6pPr>
      <a:lvl7pPr marL="914400" algn="ctr" rtl="0" fontAlgn="base">
        <a:spcBef>
          <a:spcPct val="0"/>
        </a:spcBef>
        <a:spcAft>
          <a:spcPct val="0"/>
        </a:spcAft>
        <a:defRPr sz="4000" b="1">
          <a:solidFill>
            <a:schemeClr val="tx2"/>
          </a:solidFill>
          <a:latin typeface="Tahoma" charset="0"/>
        </a:defRPr>
      </a:lvl7pPr>
      <a:lvl8pPr marL="1371600" algn="ctr" rtl="0" fontAlgn="base">
        <a:spcBef>
          <a:spcPct val="0"/>
        </a:spcBef>
        <a:spcAft>
          <a:spcPct val="0"/>
        </a:spcAft>
        <a:defRPr sz="4000" b="1">
          <a:solidFill>
            <a:schemeClr val="tx2"/>
          </a:solidFill>
          <a:latin typeface="Tahoma" charset="0"/>
        </a:defRPr>
      </a:lvl8pPr>
      <a:lvl9pPr marL="1828800" algn="ctr" rtl="0" fontAlgn="base">
        <a:spcBef>
          <a:spcPct val="0"/>
        </a:spcBef>
        <a:spcAft>
          <a:spcPct val="0"/>
        </a:spcAft>
        <a:defRPr sz="4000" b="1">
          <a:solidFill>
            <a:schemeClr val="tx2"/>
          </a:solidFill>
          <a:latin typeface="Tahoma"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ChangeArrowheads="1"/>
          </p:cNvSpPr>
          <p:nvPr/>
        </p:nvSpPr>
        <p:spPr bwMode="auto">
          <a:xfrm>
            <a:off x="571472" y="2786058"/>
            <a:ext cx="8229600" cy="1600200"/>
          </a:xfrm>
          <a:prstGeom prst="rect">
            <a:avLst/>
          </a:prstGeom>
          <a:noFill/>
          <a:ln w="9525">
            <a:noFill/>
            <a:miter lim="800000"/>
            <a:headEnd/>
            <a:tailEnd/>
          </a:ln>
        </p:spPr>
        <p:txBody>
          <a:bodyPr anchor="ctr"/>
          <a:lstStyle/>
          <a:p>
            <a:pPr algn="ctr">
              <a:lnSpc>
                <a:spcPts val="5000"/>
              </a:lnSpc>
            </a:pPr>
            <a:endParaRPr lang="en-US" sz="3600" dirty="0" smtClean="0">
              <a:solidFill>
                <a:srgbClr val="002060"/>
              </a:solidFill>
              <a:latin typeface="Times New Roman" pitchFamily="18" charset="0"/>
              <a:cs typeface="Aharoni" pitchFamily="2" charset="-79"/>
            </a:endParaRPr>
          </a:p>
          <a:p>
            <a:pPr algn="ctr">
              <a:lnSpc>
                <a:spcPts val="5000"/>
              </a:lnSpc>
            </a:pPr>
            <a:r>
              <a:rPr lang="en-US" sz="2800" dirty="0" smtClean="0">
                <a:solidFill>
                  <a:srgbClr val="002060"/>
                </a:solidFill>
                <a:latin typeface="Times New Roman" pitchFamily="18" charset="0"/>
                <a:cs typeface="Aharoni" pitchFamily="2" charset="-79"/>
              </a:rPr>
              <a:t>A Presentation for the Project Management Institute</a:t>
            </a:r>
            <a:endParaRPr lang="en-US" sz="2800" dirty="0">
              <a:solidFill>
                <a:srgbClr val="002060"/>
              </a:solidFill>
              <a:latin typeface="Times New Roman" pitchFamily="18" charset="0"/>
              <a:cs typeface="Aharoni" pitchFamily="2" charset="-79"/>
            </a:endParaRPr>
          </a:p>
          <a:p>
            <a:pPr algn="ctr">
              <a:lnSpc>
                <a:spcPts val="5000"/>
              </a:lnSpc>
            </a:pPr>
            <a:endParaRPr lang="en-US" sz="3600" dirty="0">
              <a:solidFill>
                <a:srgbClr val="002060"/>
              </a:solidFill>
              <a:latin typeface="Times New Roman" pitchFamily="18" charset="0"/>
              <a:cs typeface="Aharoni" pitchFamily="2" charset="-79"/>
            </a:endParaRPr>
          </a:p>
        </p:txBody>
      </p:sp>
      <p:sp>
        <p:nvSpPr>
          <p:cNvPr id="7171" name="Rectangle 8"/>
          <p:cNvSpPr>
            <a:spLocks noChangeArrowheads="1"/>
          </p:cNvSpPr>
          <p:nvPr/>
        </p:nvSpPr>
        <p:spPr bwMode="auto">
          <a:xfrm>
            <a:off x="3857620" y="357166"/>
            <a:ext cx="5105400" cy="2514600"/>
          </a:xfrm>
          <a:prstGeom prst="rect">
            <a:avLst/>
          </a:prstGeom>
          <a:noFill/>
          <a:ln w="9525">
            <a:noFill/>
            <a:miter lim="800000"/>
            <a:headEnd/>
            <a:tailEnd/>
          </a:ln>
        </p:spPr>
        <p:txBody>
          <a:bodyPr anchor="ctr"/>
          <a:lstStyle/>
          <a:p>
            <a:pPr algn="ctr"/>
            <a:r>
              <a:rPr lang="en-GB" sz="4000" dirty="0" smtClean="0"/>
              <a:t>Leadership and Ethics</a:t>
            </a:r>
          </a:p>
        </p:txBody>
      </p:sp>
      <p:sp>
        <p:nvSpPr>
          <p:cNvPr id="7172" name="Rectangle 6"/>
          <p:cNvSpPr>
            <a:spLocks noChangeArrowheads="1"/>
          </p:cNvSpPr>
          <p:nvPr/>
        </p:nvSpPr>
        <p:spPr bwMode="auto">
          <a:xfrm>
            <a:off x="468313" y="4941888"/>
            <a:ext cx="8375650" cy="2062103"/>
          </a:xfrm>
          <a:prstGeom prst="rect">
            <a:avLst/>
          </a:prstGeom>
          <a:noFill/>
          <a:ln w="9525">
            <a:noFill/>
            <a:miter lim="800000"/>
            <a:headEnd/>
            <a:tailEnd/>
          </a:ln>
        </p:spPr>
        <p:txBody>
          <a:bodyPr>
            <a:spAutoFit/>
          </a:bodyPr>
          <a:lstStyle/>
          <a:p>
            <a:pPr algn="ctr"/>
            <a:r>
              <a:rPr lang="en-US" sz="3200" dirty="0" err="1" smtClean="0">
                <a:latin typeface="Times New Roman" pitchFamily="18" charset="0"/>
                <a:cs typeface="Times New Roman" pitchFamily="18" charset="0"/>
              </a:rPr>
              <a:t>Pikay</a:t>
            </a:r>
            <a:r>
              <a:rPr lang="en-US" sz="3200" dirty="0" smtClean="0">
                <a:latin typeface="Times New Roman" pitchFamily="18" charset="0"/>
                <a:cs typeface="Times New Roman" pitchFamily="18" charset="0"/>
              </a:rPr>
              <a:t> Richardson, </a:t>
            </a:r>
            <a:r>
              <a:rPr lang="en-US" sz="2400" dirty="0" err="1" smtClean="0">
                <a:latin typeface="Times New Roman" pitchFamily="18" charset="0"/>
                <a:cs typeface="Times New Roman" pitchFamily="18" charset="0"/>
              </a:rPr>
              <a:t>BSc</a:t>
            </a:r>
            <a:r>
              <a:rPr lang="en-US" sz="2400" dirty="0" smtClean="0">
                <a:latin typeface="Times New Roman" pitchFamily="18" charset="0"/>
                <a:cs typeface="Times New Roman" pitchFamily="18" charset="0"/>
              </a:rPr>
              <a:t> (Eng), </a:t>
            </a:r>
            <a:r>
              <a:rPr lang="en-US" sz="2400" dirty="0" err="1" smtClean="0">
                <a:latin typeface="Times New Roman" pitchFamily="18" charset="0"/>
                <a:cs typeface="Times New Roman" pitchFamily="18" charset="0"/>
              </a:rPr>
              <a:t>MSc</a:t>
            </a:r>
            <a:r>
              <a:rPr lang="en-US" sz="2400" dirty="0" smtClean="0">
                <a:latin typeface="Times New Roman" pitchFamily="18" charset="0"/>
                <a:cs typeface="Times New Roman" pitchFamily="18" charset="0"/>
              </a:rPr>
              <a:t>, PhD</a:t>
            </a:r>
            <a:r>
              <a:rPr lang="en-US" sz="3200" dirty="0" smtClean="0">
                <a:latin typeface="Times New Roman" pitchFamily="18" charset="0"/>
                <a:cs typeface="Times New Roman" pitchFamily="18" charset="0"/>
              </a:rPr>
              <a:t>,</a:t>
            </a:r>
          </a:p>
          <a:p>
            <a:pPr algn="ctr"/>
            <a:r>
              <a:rPr lang="en-US" sz="2400" dirty="0" smtClean="0">
                <a:latin typeface="Times New Roman" pitchFamily="18" charset="0"/>
                <a:cs typeface="Times New Roman" pitchFamily="18" charset="0"/>
              </a:rPr>
              <a:t>Visiting Senior Fellow</a:t>
            </a:r>
          </a:p>
          <a:p>
            <a:pPr algn="ctr"/>
            <a:r>
              <a:rPr lang="en-US" sz="2800" dirty="0" smtClean="0">
                <a:latin typeface="Times New Roman" pitchFamily="18" charset="0"/>
                <a:cs typeface="Times New Roman" pitchFamily="18" charset="0"/>
              </a:rPr>
              <a:t>Manchester Business School</a:t>
            </a:r>
          </a:p>
          <a:p>
            <a:pPr algn="ctr"/>
            <a:endParaRPr lang="en-ZA" sz="40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xfrm>
            <a:off x="468313" y="620713"/>
            <a:ext cx="8229600" cy="1143000"/>
          </a:xfrm>
        </p:spPr>
        <p:txBody>
          <a:bodyPr/>
          <a:lstStyle/>
          <a:p>
            <a:pPr eaLnBrk="1" hangingPunct="1"/>
            <a:r>
              <a:rPr lang="en-GB" altLang="en-US" b="0" dirty="0" smtClean="0"/>
              <a:t>What is Leadership?</a:t>
            </a:r>
          </a:p>
        </p:txBody>
      </p:sp>
      <p:sp>
        <p:nvSpPr>
          <p:cNvPr id="48131" name="Rectangle 3"/>
          <p:cNvSpPr>
            <a:spLocks noGrp="1" noChangeArrowheads="1"/>
          </p:cNvSpPr>
          <p:nvPr>
            <p:ph type="body" idx="4294967295"/>
          </p:nvPr>
        </p:nvSpPr>
        <p:spPr>
          <a:xfrm>
            <a:off x="714348" y="2143116"/>
            <a:ext cx="8229600" cy="4525962"/>
          </a:xfrm>
        </p:spPr>
        <p:txBody>
          <a:bodyPr/>
          <a:lstStyle/>
          <a:p>
            <a:pPr eaLnBrk="1" hangingPunct="1">
              <a:lnSpc>
                <a:spcPct val="90000"/>
              </a:lnSpc>
              <a:buFontTx/>
              <a:buNone/>
            </a:pPr>
            <a:r>
              <a:rPr lang="en-GB" altLang="en-US" b="1" dirty="0" smtClean="0"/>
              <a:t>Leadership</a:t>
            </a:r>
            <a:r>
              <a:rPr lang="en-GB" altLang="en-US" dirty="0" smtClean="0"/>
              <a:t> is a process whereby an individual influences a group of individuals to achieve a common goal.</a:t>
            </a:r>
          </a:p>
          <a:p>
            <a:pPr eaLnBrk="1" hangingPunct="1">
              <a:lnSpc>
                <a:spcPct val="90000"/>
              </a:lnSpc>
              <a:buFontTx/>
              <a:buNone/>
            </a:pPr>
            <a:endParaRPr lang="en-GB" altLang="en-US"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xfrm>
            <a:off x="468313" y="620713"/>
            <a:ext cx="8229600" cy="1143000"/>
          </a:xfrm>
        </p:spPr>
        <p:txBody>
          <a:bodyPr/>
          <a:lstStyle/>
          <a:p>
            <a:pPr eaLnBrk="1" hangingPunct="1"/>
            <a:r>
              <a:rPr lang="en-GB" altLang="en-US" b="0" dirty="0" smtClean="0"/>
              <a:t>What is Leadership?</a:t>
            </a:r>
          </a:p>
        </p:txBody>
      </p:sp>
      <p:sp>
        <p:nvSpPr>
          <p:cNvPr id="48131" name="Rectangle 3"/>
          <p:cNvSpPr>
            <a:spLocks noGrp="1" noChangeArrowheads="1"/>
          </p:cNvSpPr>
          <p:nvPr>
            <p:ph type="body" idx="4294967295"/>
          </p:nvPr>
        </p:nvSpPr>
        <p:spPr>
          <a:xfrm>
            <a:off x="914400" y="2071678"/>
            <a:ext cx="8229600" cy="4525962"/>
          </a:xfrm>
        </p:spPr>
        <p:txBody>
          <a:bodyPr/>
          <a:lstStyle/>
          <a:p>
            <a:pPr eaLnBrk="1" hangingPunct="1">
              <a:lnSpc>
                <a:spcPct val="90000"/>
              </a:lnSpc>
              <a:buFontTx/>
              <a:buNone/>
            </a:pPr>
            <a:r>
              <a:rPr lang="en-GB" altLang="en-US" dirty="0" smtClean="0"/>
              <a:t>Leadership:</a:t>
            </a:r>
          </a:p>
          <a:p>
            <a:pPr eaLnBrk="1" hangingPunct="1">
              <a:lnSpc>
                <a:spcPct val="90000"/>
              </a:lnSpc>
            </a:pPr>
            <a:r>
              <a:rPr lang="en-GB" altLang="en-US" dirty="0" smtClean="0"/>
              <a:t>is a process, activity, and not a PERSON</a:t>
            </a:r>
          </a:p>
          <a:p>
            <a:pPr eaLnBrk="1" hangingPunct="1">
              <a:lnSpc>
                <a:spcPct val="90000"/>
              </a:lnSpc>
            </a:pPr>
            <a:r>
              <a:rPr lang="en-GB" altLang="en-US" dirty="0" smtClean="0"/>
              <a:t>involves influence</a:t>
            </a:r>
          </a:p>
          <a:p>
            <a:pPr eaLnBrk="1" hangingPunct="1">
              <a:lnSpc>
                <a:spcPct val="90000"/>
              </a:lnSpc>
            </a:pPr>
            <a:r>
              <a:rPr lang="en-GB" altLang="en-US" dirty="0" smtClean="0"/>
              <a:t>occurs within a group context</a:t>
            </a:r>
          </a:p>
          <a:p>
            <a:pPr eaLnBrk="1" hangingPunct="1">
              <a:lnSpc>
                <a:spcPct val="90000"/>
              </a:lnSpc>
            </a:pPr>
            <a:r>
              <a:rPr lang="en-GB" altLang="en-US" dirty="0" smtClean="0"/>
              <a:t>involves a common goal</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571472" y="714356"/>
            <a:ext cx="8229600" cy="1143000"/>
          </a:xfrm>
        </p:spPr>
        <p:txBody>
          <a:bodyPr/>
          <a:lstStyle/>
          <a:p>
            <a:pPr eaLnBrk="1" hangingPunct="1"/>
            <a:r>
              <a:rPr lang="en-GB" altLang="en-US" sz="3600" b="0" dirty="0" smtClean="0"/>
              <a:t>Seven Attributes of Successful Leaders</a:t>
            </a:r>
            <a:endParaRPr lang="en-US" altLang="en-US" sz="3600" b="0" dirty="0" smtClean="0"/>
          </a:p>
        </p:txBody>
      </p:sp>
      <p:sp>
        <p:nvSpPr>
          <p:cNvPr id="55299" name="Rectangle 3"/>
          <p:cNvSpPr>
            <a:spLocks noGrp="1" noChangeArrowheads="1"/>
          </p:cNvSpPr>
          <p:nvPr>
            <p:ph type="body" idx="4294967295"/>
          </p:nvPr>
        </p:nvSpPr>
        <p:spPr>
          <a:xfrm>
            <a:off x="914400" y="2060575"/>
            <a:ext cx="8229600" cy="4525963"/>
          </a:xfrm>
        </p:spPr>
        <p:txBody>
          <a:bodyPr/>
          <a:lstStyle/>
          <a:p>
            <a:pPr marL="609600" indent="-609600" eaLnBrk="1" hangingPunct="1">
              <a:buFontTx/>
              <a:buAutoNum type="arabicPeriod"/>
            </a:pPr>
            <a:r>
              <a:rPr lang="en-GB" altLang="en-US" sz="2800" dirty="0" smtClean="0"/>
              <a:t>Sound Ethical/Moral Compass</a:t>
            </a:r>
          </a:p>
          <a:p>
            <a:pPr marL="609600" indent="-609600" eaLnBrk="1" hangingPunct="1">
              <a:buFontTx/>
              <a:buAutoNum type="arabicPeriod"/>
            </a:pPr>
            <a:r>
              <a:rPr lang="en-GB" altLang="en-US" sz="2800" dirty="0" smtClean="0"/>
              <a:t>Ability to take unpleasant decisions</a:t>
            </a:r>
          </a:p>
          <a:p>
            <a:pPr marL="609600" indent="-609600" eaLnBrk="1" hangingPunct="1">
              <a:buFontTx/>
              <a:buAutoNum type="arabicPeriod"/>
            </a:pPr>
            <a:r>
              <a:rPr lang="en-GB" altLang="en-US" sz="2800" dirty="0" smtClean="0"/>
              <a:t>Ambition, Clarity and Focus</a:t>
            </a:r>
          </a:p>
          <a:p>
            <a:pPr marL="609600" indent="-609600" eaLnBrk="1" hangingPunct="1">
              <a:buFontTx/>
              <a:buAutoNum type="arabicPeriod"/>
            </a:pPr>
            <a:r>
              <a:rPr lang="en-GB" altLang="en-US" sz="2800" dirty="0" smtClean="0"/>
              <a:t>Effective Communication Skills</a:t>
            </a:r>
          </a:p>
          <a:p>
            <a:pPr marL="609600" indent="-609600" eaLnBrk="1" hangingPunct="1">
              <a:buFontTx/>
              <a:buAutoNum type="arabicPeriod"/>
            </a:pPr>
            <a:r>
              <a:rPr lang="en-GB" altLang="en-US" sz="2800" dirty="0" smtClean="0"/>
              <a:t>A knack for developing talent</a:t>
            </a:r>
          </a:p>
          <a:p>
            <a:pPr marL="609600" indent="-609600" eaLnBrk="1" hangingPunct="1">
              <a:buFontTx/>
              <a:buAutoNum type="arabicPeriod"/>
            </a:pPr>
            <a:r>
              <a:rPr lang="en-GB" altLang="en-US" sz="2800" dirty="0" smtClean="0"/>
              <a:t>Emotional self-confidence</a:t>
            </a:r>
          </a:p>
          <a:p>
            <a:pPr marL="609600" indent="-609600" eaLnBrk="1" hangingPunct="1">
              <a:buFontTx/>
              <a:buAutoNum type="arabicPeriod"/>
            </a:pPr>
            <a:r>
              <a:rPr lang="en-GB" altLang="en-US" sz="2800" dirty="0" smtClean="0"/>
              <a:t>Charm - charisma</a:t>
            </a:r>
          </a:p>
          <a:p>
            <a:pPr marL="609600" indent="-609600" eaLnBrk="1" hangingPunct="1">
              <a:buFontTx/>
              <a:buAutoNum type="arabicPeriod"/>
            </a:pPr>
            <a:endParaRPr lang="en-GB" altLang="en-US" dirty="0" smtClean="0"/>
          </a:p>
          <a:p>
            <a:pPr marL="609600" indent="-609600" eaLnBrk="1" hangingPunct="1">
              <a:buFontTx/>
              <a:buAutoNum type="arabicPeriod"/>
            </a:pPr>
            <a:endParaRPr lang="en-GB" altLang="en-US" dirty="0" smtClean="0"/>
          </a:p>
          <a:p>
            <a:pPr marL="609600" indent="-609600" eaLnBrk="1" hangingPunct="1">
              <a:buFontTx/>
              <a:buAutoNum type="arabicPeriod"/>
            </a:pPr>
            <a:endParaRPr lang="en-US" alt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571480"/>
            <a:ext cx="8229600" cy="1143000"/>
          </a:xfrm>
        </p:spPr>
        <p:txBody>
          <a:bodyPr/>
          <a:lstStyle/>
          <a:p>
            <a:r>
              <a:rPr lang="en-GB" b="0" dirty="0" smtClean="0"/>
              <a:t>2. Ethics: the Leadership Pivot</a:t>
            </a:r>
            <a:endParaRPr lang="en-GB" b="0" dirty="0"/>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idx="4294967295"/>
          </p:nvPr>
        </p:nvSpPr>
        <p:spPr>
          <a:xfrm>
            <a:off x="571472" y="285728"/>
            <a:ext cx="7772400" cy="1143000"/>
          </a:xfrm>
        </p:spPr>
        <p:txBody>
          <a:bodyPr/>
          <a:lstStyle/>
          <a:p>
            <a:pPr defTabSz="457200"/>
            <a:r>
              <a:rPr lang="en-GB" altLang="en-US" sz="4000" b="0" dirty="0" smtClean="0"/>
              <a:t>What is Ethics?</a:t>
            </a:r>
          </a:p>
        </p:txBody>
      </p:sp>
      <p:sp>
        <p:nvSpPr>
          <p:cNvPr id="89091" name="Rectangle 3"/>
          <p:cNvSpPr>
            <a:spLocks noGrp="1" noChangeArrowheads="1"/>
          </p:cNvSpPr>
          <p:nvPr>
            <p:ph type="body" idx="4294967295"/>
          </p:nvPr>
        </p:nvSpPr>
        <p:spPr>
          <a:xfrm>
            <a:off x="943004" y="1866920"/>
            <a:ext cx="7772400" cy="4419600"/>
          </a:xfrm>
        </p:spPr>
        <p:txBody>
          <a:bodyPr/>
          <a:lstStyle/>
          <a:p>
            <a:pPr defTabSz="457200">
              <a:lnSpc>
                <a:spcPct val="90000"/>
              </a:lnSpc>
              <a:buFontTx/>
              <a:buNone/>
            </a:pPr>
            <a:r>
              <a:rPr lang="en-GB" altLang="en-US" sz="2800" b="1" dirty="0" smtClean="0"/>
              <a:t>Ethics</a:t>
            </a:r>
            <a:r>
              <a:rPr lang="en-GB" altLang="en-US" sz="2800" dirty="0" smtClean="0"/>
              <a:t> – from ETHOS: customs, conduct, character.</a:t>
            </a:r>
          </a:p>
          <a:p>
            <a:pPr defTabSz="457200">
              <a:lnSpc>
                <a:spcPct val="90000"/>
              </a:lnSpc>
              <a:buFontTx/>
              <a:buNone/>
            </a:pPr>
            <a:endParaRPr lang="en-GB" altLang="en-US" sz="2800" dirty="0" smtClean="0"/>
          </a:p>
          <a:p>
            <a:pPr defTabSz="457200">
              <a:lnSpc>
                <a:spcPct val="90000"/>
              </a:lnSpc>
              <a:buFontTx/>
              <a:buNone/>
            </a:pPr>
            <a:r>
              <a:rPr lang="en-GB" altLang="en-US" sz="2400" b="1" dirty="0" smtClean="0"/>
              <a:t>Ethics</a:t>
            </a:r>
          </a:p>
          <a:p>
            <a:pPr defTabSz="457200"/>
            <a:r>
              <a:rPr lang="en-GB" altLang="en-US" sz="2400" dirty="0" smtClean="0"/>
              <a:t>The basic concepts and fundamental principles of decent human conduct. It includes study of universal values such as the essential equality of all men and women, human or natural rights, obedience to the law of land, concern for health and </a:t>
            </a:r>
            <a:r>
              <a:rPr lang="en-GB" altLang="en-US" sz="2400" dirty="0" err="1" smtClean="0"/>
              <a:t>safy</a:t>
            </a:r>
            <a:r>
              <a:rPr lang="en-GB" altLang="en-US" sz="2400" dirty="0" smtClean="0"/>
              <a:t> and, increasingly, also for the natural environment</a:t>
            </a:r>
            <a:endParaRPr lang="en-GB" altLang="en-US" sz="2400"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57158" y="357166"/>
            <a:ext cx="7772400" cy="1143000"/>
          </a:xfrm>
        </p:spPr>
        <p:txBody>
          <a:bodyPr>
            <a:normAutofit/>
          </a:bodyPr>
          <a:lstStyle/>
          <a:p>
            <a:r>
              <a:rPr lang="en-GB" sz="4000" b="0" dirty="0" smtClean="0">
                <a:latin typeface="Times New Roman" pitchFamily="18" charset="0"/>
                <a:cs typeface="Times New Roman" pitchFamily="18" charset="0"/>
              </a:rPr>
              <a:t>What is Ethics?</a:t>
            </a:r>
          </a:p>
        </p:txBody>
      </p:sp>
      <p:sp>
        <p:nvSpPr>
          <p:cNvPr id="21507" name="Rectangle 3"/>
          <p:cNvSpPr>
            <a:spLocks noGrp="1" noChangeArrowheads="1"/>
          </p:cNvSpPr>
          <p:nvPr>
            <p:ph type="body" idx="1"/>
          </p:nvPr>
        </p:nvSpPr>
        <p:spPr>
          <a:xfrm>
            <a:off x="914400" y="1643050"/>
            <a:ext cx="8229600" cy="4525963"/>
          </a:xfrm>
        </p:spPr>
        <p:txBody>
          <a:bodyPr/>
          <a:lstStyle/>
          <a:p>
            <a:pPr>
              <a:lnSpc>
                <a:spcPct val="80000"/>
              </a:lnSpc>
            </a:pPr>
            <a:r>
              <a:rPr lang="en-GB" altLang="zh-CN" sz="2800" dirty="0" smtClean="0">
                <a:latin typeface="Times New Roman" pitchFamily="18" charset="0"/>
                <a:cs typeface="Times New Roman" pitchFamily="18" charset="0"/>
              </a:rPr>
              <a:t>In it simplest form, </a:t>
            </a:r>
            <a:r>
              <a:rPr lang="en-GB" altLang="zh-CN" sz="2800" b="1" dirty="0" smtClean="0">
                <a:latin typeface="Times New Roman" pitchFamily="18" charset="0"/>
                <a:cs typeface="Times New Roman" pitchFamily="18" charset="0"/>
              </a:rPr>
              <a:t>ETHICS</a:t>
            </a:r>
            <a:r>
              <a:rPr lang="en-GB" altLang="zh-CN" sz="2800" dirty="0" smtClean="0">
                <a:latin typeface="Times New Roman" pitchFamily="18" charset="0"/>
                <a:cs typeface="Times New Roman" pitchFamily="18" charset="0"/>
              </a:rPr>
              <a:t> constitute the moral standards we rely on when we make a decision. They define what’s right and wrong, good and bad, and outline the kind of behaviour that people and businesses should not engage in.</a:t>
            </a:r>
          </a:p>
          <a:p>
            <a:pPr>
              <a:lnSpc>
                <a:spcPct val="80000"/>
              </a:lnSpc>
            </a:pPr>
            <a:r>
              <a:rPr lang="en-GB" altLang="zh-CN" sz="2800" b="1" dirty="0" smtClean="0">
                <a:latin typeface="Times New Roman" pitchFamily="18" charset="0"/>
                <a:cs typeface="Times New Roman" pitchFamily="18" charset="0"/>
              </a:rPr>
              <a:t>Ethics</a:t>
            </a:r>
            <a:r>
              <a:rPr lang="en-GB" altLang="zh-CN" sz="2800" dirty="0" smtClean="0">
                <a:latin typeface="Times New Roman" pitchFamily="18" charset="0"/>
                <a:cs typeface="Times New Roman" pitchFamily="18" charset="0"/>
              </a:rPr>
              <a:t> are not only a guide to making decisions, but also the criteria the public judge us on.</a:t>
            </a:r>
          </a:p>
          <a:p>
            <a:pPr>
              <a:lnSpc>
                <a:spcPct val="80000"/>
              </a:lnSpc>
            </a:pPr>
            <a:r>
              <a:rPr lang="en-GB" altLang="zh-CN" sz="2800" dirty="0" smtClean="0">
                <a:latin typeface="Times New Roman" pitchFamily="18" charset="0"/>
                <a:cs typeface="Times New Roman" pitchFamily="18" charset="0"/>
              </a:rPr>
              <a:t> In business, </a:t>
            </a:r>
            <a:r>
              <a:rPr lang="en-GB" altLang="zh-CN" sz="2800" b="1" dirty="0" smtClean="0">
                <a:latin typeface="Times New Roman" pitchFamily="18" charset="0"/>
                <a:cs typeface="Times New Roman" pitchFamily="18" charset="0"/>
              </a:rPr>
              <a:t>Ethics</a:t>
            </a:r>
            <a:r>
              <a:rPr lang="en-GB" altLang="zh-CN" sz="2800" dirty="0" smtClean="0">
                <a:latin typeface="Times New Roman" pitchFamily="18" charset="0"/>
                <a:cs typeface="Times New Roman" pitchFamily="18" charset="0"/>
              </a:rPr>
              <a:t> </a:t>
            </a:r>
            <a:r>
              <a:rPr lang="en-GB" altLang="zh-CN" sz="2800" dirty="0" smtClean="0">
                <a:latin typeface="Times New Roman" pitchFamily="18" charset="0"/>
                <a:cs typeface="Times New Roman" pitchFamily="18" charset="0"/>
              </a:rPr>
              <a:t>is critical, because how people see us and our company is the basis of building trust. Unethical actions lead to loss of credibility, which is detrimental to business. </a:t>
            </a:r>
            <a:endParaRPr lang="en-GB" sz="2800" dirty="0" smtClean="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idx="4294967295"/>
          </p:nvPr>
        </p:nvSpPr>
        <p:spPr>
          <a:xfrm>
            <a:off x="428596" y="500042"/>
            <a:ext cx="7772400" cy="1143000"/>
          </a:xfrm>
        </p:spPr>
        <p:txBody>
          <a:bodyPr/>
          <a:lstStyle/>
          <a:p>
            <a:pPr defTabSz="457200"/>
            <a:r>
              <a:rPr lang="en-GB" altLang="en-US" sz="4000" b="0" dirty="0" smtClean="0"/>
              <a:t>Ethical Theory</a:t>
            </a:r>
          </a:p>
        </p:txBody>
      </p:sp>
      <p:sp>
        <p:nvSpPr>
          <p:cNvPr id="90115" name="Rectangle 3"/>
          <p:cNvSpPr>
            <a:spLocks noGrp="1" noChangeArrowheads="1"/>
          </p:cNvSpPr>
          <p:nvPr>
            <p:ph type="body" idx="4294967295"/>
          </p:nvPr>
        </p:nvSpPr>
        <p:spPr>
          <a:xfrm>
            <a:off x="685800" y="1728788"/>
            <a:ext cx="7772400" cy="4419600"/>
          </a:xfrm>
        </p:spPr>
        <p:txBody>
          <a:bodyPr/>
          <a:lstStyle/>
          <a:p>
            <a:pPr defTabSz="457200">
              <a:lnSpc>
                <a:spcPct val="90000"/>
              </a:lnSpc>
              <a:buFontTx/>
              <a:buNone/>
            </a:pPr>
            <a:r>
              <a:rPr lang="en-GB" altLang="en-US" sz="2800" b="1" dirty="0" smtClean="0"/>
              <a:t>Ethical theory</a:t>
            </a:r>
            <a:r>
              <a:rPr lang="en-GB" altLang="en-US" sz="2800" dirty="0" smtClean="0"/>
              <a:t> provides a system of rules or principles that guides us in making decisions about “right or wrong” and “good or bad” in a particular situation.</a:t>
            </a:r>
          </a:p>
          <a:p>
            <a:pPr defTabSz="457200">
              <a:lnSpc>
                <a:spcPct val="90000"/>
              </a:lnSpc>
              <a:buFontTx/>
              <a:buNone/>
            </a:pPr>
            <a:r>
              <a:rPr lang="en-GB" altLang="en-US" sz="2800" dirty="0" smtClean="0"/>
              <a:t>It provides a basis for understanding what it means to be a </a:t>
            </a:r>
            <a:r>
              <a:rPr lang="en-GB" altLang="en-US" sz="2800" i="1" dirty="0" smtClean="0"/>
              <a:t>morally decent human being</a:t>
            </a:r>
            <a:r>
              <a:rPr lang="en-GB" altLang="en-US" sz="2800" dirty="0" smtClean="0"/>
              <a:t>.</a:t>
            </a:r>
          </a:p>
          <a:p>
            <a:pPr defTabSz="457200">
              <a:lnSpc>
                <a:spcPct val="90000"/>
              </a:lnSpc>
              <a:buFontTx/>
              <a:buNone/>
            </a:pPr>
            <a:r>
              <a:rPr lang="en-GB" altLang="en-US" sz="2800" dirty="0" smtClean="0"/>
              <a:t>In Western tradition, the development of  ethical theory dates back to Plato (427-347 BC)</a:t>
            </a:r>
          </a:p>
          <a:p>
            <a:pPr defTabSz="457200">
              <a:lnSpc>
                <a:spcPct val="90000"/>
              </a:lnSpc>
              <a:buFontTx/>
              <a:buNone/>
            </a:pPr>
            <a:endParaRPr lang="en-GB" altLang="en-US" sz="2800" dirty="0" smtClean="0"/>
          </a:p>
          <a:p>
            <a:pPr defTabSz="457200">
              <a:lnSpc>
                <a:spcPct val="90000"/>
              </a:lnSpc>
              <a:buFontTx/>
              <a:buNone/>
            </a:pPr>
            <a:r>
              <a:rPr lang="en-GB" altLang="en-US" sz="2800" dirty="0" smtClean="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00042"/>
            <a:ext cx="8229600" cy="1143000"/>
          </a:xfrm>
        </p:spPr>
        <p:txBody>
          <a:bodyPr/>
          <a:lstStyle/>
          <a:p>
            <a:r>
              <a:rPr lang="en-GB" sz="3600" b="0" dirty="0" smtClean="0"/>
              <a:t>3. How Ethics Relates to Leadership</a:t>
            </a:r>
            <a:endParaRPr lang="en-GB" sz="3600" b="0" dirty="0"/>
          </a:p>
        </p:txBody>
      </p:sp>
      <p:sp>
        <p:nvSpPr>
          <p:cNvPr id="3" name="Content Placeholder 2"/>
          <p:cNvSpPr>
            <a:spLocks noGrp="1"/>
          </p:cNvSpPr>
          <p:nvPr>
            <p:ph idx="1"/>
          </p:nvPr>
        </p:nvSpPr>
        <p:spPr>
          <a:xfrm>
            <a:off x="642910" y="1785926"/>
            <a:ext cx="8229600" cy="4525963"/>
          </a:xfrm>
        </p:spPr>
        <p:txBody>
          <a:bodyPr/>
          <a:lstStyle/>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xfrm>
            <a:off x="500034" y="500042"/>
            <a:ext cx="8229600" cy="1143000"/>
          </a:xfrm>
        </p:spPr>
        <p:txBody>
          <a:bodyPr/>
          <a:lstStyle/>
          <a:p>
            <a:pPr eaLnBrk="1" hangingPunct="1"/>
            <a:r>
              <a:rPr lang="en-GB" altLang="en-US" b="0" dirty="0" smtClean="0"/>
              <a:t>Re-cap: What is Leadership?</a:t>
            </a:r>
          </a:p>
        </p:txBody>
      </p:sp>
      <p:sp>
        <p:nvSpPr>
          <p:cNvPr id="48131" name="Rectangle 3"/>
          <p:cNvSpPr>
            <a:spLocks noGrp="1" noChangeArrowheads="1"/>
          </p:cNvSpPr>
          <p:nvPr>
            <p:ph type="body" idx="4294967295"/>
          </p:nvPr>
        </p:nvSpPr>
        <p:spPr>
          <a:xfrm>
            <a:off x="642910" y="1785926"/>
            <a:ext cx="8229600" cy="4525962"/>
          </a:xfrm>
        </p:spPr>
        <p:txBody>
          <a:bodyPr/>
          <a:lstStyle/>
          <a:p>
            <a:pPr eaLnBrk="1" hangingPunct="1">
              <a:lnSpc>
                <a:spcPct val="90000"/>
              </a:lnSpc>
              <a:buFontTx/>
              <a:buNone/>
            </a:pPr>
            <a:r>
              <a:rPr lang="en-GB" altLang="en-US" sz="2800" b="1" dirty="0" smtClean="0"/>
              <a:t>Leadership</a:t>
            </a:r>
            <a:r>
              <a:rPr lang="en-GB" altLang="en-US" sz="2800" dirty="0" smtClean="0"/>
              <a:t> is a process whereby an individual </a:t>
            </a:r>
            <a:r>
              <a:rPr lang="en-GB" altLang="en-US" sz="2800" i="1" dirty="0" smtClean="0"/>
              <a:t>influences</a:t>
            </a:r>
            <a:r>
              <a:rPr lang="en-GB" altLang="en-US" sz="2800" dirty="0" smtClean="0"/>
              <a:t> a group of individuals to achieve a common goal.</a:t>
            </a:r>
          </a:p>
          <a:p>
            <a:pPr eaLnBrk="1" hangingPunct="1">
              <a:lnSpc>
                <a:spcPct val="90000"/>
              </a:lnSpc>
              <a:buFontTx/>
              <a:buNone/>
            </a:pPr>
            <a:endParaRPr lang="en-GB" altLang="en-US" sz="2800" dirty="0" smtClean="0"/>
          </a:p>
          <a:p>
            <a:pPr eaLnBrk="1" hangingPunct="1">
              <a:lnSpc>
                <a:spcPct val="90000"/>
              </a:lnSpc>
              <a:buFontTx/>
              <a:buNone/>
            </a:pPr>
            <a:r>
              <a:rPr lang="en-GB" altLang="en-US" sz="2800" dirty="0" smtClean="0"/>
              <a:t>Leadership:</a:t>
            </a:r>
          </a:p>
          <a:p>
            <a:pPr eaLnBrk="1" hangingPunct="1">
              <a:lnSpc>
                <a:spcPct val="90000"/>
              </a:lnSpc>
            </a:pPr>
            <a:r>
              <a:rPr lang="en-GB" altLang="en-US" sz="2800" dirty="0" smtClean="0"/>
              <a:t>is a process, activity, and not a PERSON</a:t>
            </a:r>
          </a:p>
          <a:p>
            <a:pPr eaLnBrk="1" hangingPunct="1">
              <a:lnSpc>
                <a:spcPct val="90000"/>
              </a:lnSpc>
            </a:pPr>
            <a:r>
              <a:rPr lang="en-GB" altLang="en-US" sz="2800" dirty="0" smtClean="0"/>
              <a:t>involves influence</a:t>
            </a:r>
          </a:p>
          <a:p>
            <a:pPr eaLnBrk="1" hangingPunct="1">
              <a:lnSpc>
                <a:spcPct val="90000"/>
              </a:lnSpc>
            </a:pPr>
            <a:r>
              <a:rPr lang="en-GB" altLang="en-US" sz="2800" dirty="0" smtClean="0"/>
              <a:t>occurs within a group context</a:t>
            </a:r>
          </a:p>
          <a:p>
            <a:pPr eaLnBrk="1" hangingPunct="1">
              <a:lnSpc>
                <a:spcPct val="90000"/>
              </a:lnSpc>
            </a:pPr>
            <a:r>
              <a:rPr lang="en-GB" altLang="en-US" sz="2800" dirty="0" smtClean="0"/>
              <a:t>involves a common goal</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428612"/>
            <a:ext cx="8229600" cy="1143000"/>
          </a:xfrm>
        </p:spPr>
        <p:txBody>
          <a:bodyPr/>
          <a:lstStyle/>
          <a:p>
            <a:r>
              <a:rPr lang="en-GB" b="0" dirty="0" smtClean="0"/>
              <a:t>Effective Leadership</a:t>
            </a:r>
            <a:endParaRPr lang="en-GB" b="0" dirty="0"/>
          </a:p>
        </p:txBody>
      </p:sp>
      <p:sp>
        <p:nvSpPr>
          <p:cNvPr id="3" name="Content Placeholder 2"/>
          <p:cNvSpPr>
            <a:spLocks noGrp="1"/>
          </p:cNvSpPr>
          <p:nvPr>
            <p:ph idx="1"/>
          </p:nvPr>
        </p:nvSpPr>
        <p:spPr>
          <a:xfrm>
            <a:off x="1057308" y="1831995"/>
            <a:ext cx="8229600" cy="4525963"/>
          </a:xfrm>
        </p:spPr>
        <p:txBody>
          <a:bodyPr/>
          <a:lstStyle/>
          <a:p>
            <a:pPr>
              <a:buNone/>
            </a:pPr>
            <a:r>
              <a:rPr lang="en-GB" dirty="0" smtClean="0"/>
              <a:t>Dependent on</a:t>
            </a:r>
          </a:p>
          <a:p>
            <a:r>
              <a:rPr lang="en-GB" dirty="0" smtClean="0"/>
              <a:t>Ability to influence and achieve </a:t>
            </a:r>
            <a:r>
              <a:rPr lang="en-GB" dirty="0" err="1" smtClean="0"/>
              <a:t>followership</a:t>
            </a:r>
            <a:r>
              <a:rPr lang="en-GB" dirty="0" smtClean="0"/>
              <a:t>, and this in turn is</a:t>
            </a:r>
          </a:p>
          <a:p>
            <a:pPr>
              <a:buNone/>
            </a:pPr>
            <a:r>
              <a:rPr lang="en-GB" dirty="0" smtClean="0"/>
              <a:t>Dependent on </a:t>
            </a:r>
          </a:p>
          <a:p>
            <a:r>
              <a:rPr lang="en-GB" dirty="0" smtClean="0"/>
              <a:t>TRUST, which in turn is </a:t>
            </a:r>
          </a:p>
          <a:p>
            <a:pPr>
              <a:buNone/>
            </a:pPr>
            <a:r>
              <a:rPr lang="en-GB" dirty="0" smtClean="0"/>
              <a:t>Dependent on</a:t>
            </a:r>
          </a:p>
          <a:p>
            <a:r>
              <a:rPr lang="en-GB" dirty="0" smtClean="0"/>
              <a:t>Leader’s character and conduct (Ethics)</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642918"/>
            <a:ext cx="8229600" cy="1143000"/>
          </a:xfrm>
        </p:spPr>
        <p:txBody>
          <a:bodyPr/>
          <a:lstStyle/>
          <a:p>
            <a:r>
              <a:rPr lang="en-GB" b="0" dirty="0" err="1" smtClean="0">
                <a:latin typeface="Times New Roman" pitchFamily="18" charset="0"/>
                <a:cs typeface="Times New Roman" pitchFamily="18" charset="0"/>
              </a:rPr>
              <a:t>Pikay</a:t>
            </a:r>
            <a:r>
              <a:rPr lang="en-GB" b="0" dirty="0" smtClean="0">
                <a:latin typeface="Times New Roman" pitchFamily="18" charset="0"/>
                <a:cs typeface="Times New Roman" pitchFamily="18" charset="0"/>
              </a:rPr>
              <a:t> Richardson, </a:t>
            </a:r>
            <a:r>
              <a:rPr lang="en-GB" sz="2800" b="0" dirty="0" smtClean="0">
                <a:latin typeface="Times New Roman" pitchFamily="18" charset="0"/>
                <a:cs typeface="Times New Roman" pitchFamily="18" charset="0"/>
              </a:rPr>
              <a:t>BSc (Eng), MSc, PhD</a:t>
            </a:r>
          </a:p>
        </p:txBody>
      </p:sp>
      <p:sp>
        <p:nvSpPr>
          <p:cNvPr id="3075" name="Rectangle 3"/>
          <p:cNvSpPr>
            <a:spLocks noGrp="1" noChangeArrowheads="1"/>
          </p:cNvSpPr>
          <p:nvPr>
            <p:ph type="body" idx="1"/>
          </p:nvPr>
        </p:nvSpPr>
        <p:spPr>
          <a:xfrm>
            <a:off x="1214414" y="1785926"/>
            <a:ext cx="7772400" cy="4114800"/>
          </a:xfrm>
          <a:noFill/>
        </p:spPr>
        <p:txBody>
          <a:bodyPr>
            <a:normAutofit fontScale="85000" lnSpcReduction="20000"/>
          </a:bodyPr>
          <a:lstStyle/>
          <a:p>
            <a:pPr>
              <a:lnSpc>
                <a:spcPct val="90000"/>
              </a:lnSpc>
              <a:buFontTx/>
              <a:buNone/>
            </a:pPr>
            <a:r>
              <a:rPr lang="en-GB"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Degrees in Engineering and Management.</a:t>
            </a:r>
          </a:p>
          <a:p>
            <a:pPr>
              <a:lnSpc>
                <a:spcPct val="90000"/>
              </a:lnSpc>
              <a:buNone/>
            </a:pPr>
            <a:r>
              <a:rPr lang="en-GB" sz="2800" dirty="0" smtClean="0">
                <a:latin typeface="Times New Roman" pitchFamily="18" charset="0"/>
                <a:cs typeface="Times New Roman" pitchFamily="18" charset="0"/>
              </a:rPr>
              <a:t>*  Currently, Visiting Senior Fellow, MBS, UM</a:t>
            </a:r>
          </a:p>
          <a:p>
            <a:pPr>
              <a:lnSpc>
                <a:spcPct val="90000"/>
              </a:lnSpc>
              <a:buNone/>
            </a:pPr>
            <a:r>
              <a:rPr lang="en-GB" sz="2800" dirty="0" smtClean="0">
                <a:latin typeface="Times New Roman" pitchFamily="18" charset="0"/>
                <a:cs typeface="Times New Roman" pitchFamily="18" charset="0"/>
              </a:rPr>
              <a:t>*  Institute Fellow, Humboldt University, Berlin, Germany</a:t>
            </a:r>
          </a:p>
          <a:p>
            <a:pPr>
              <a:lnSpc>
                <a:spcPct val="90000"/>
              </a:lnSpc>
              <a:buNone/>
            </a:pPr>
            <a:r>
              <a:rPr lang="en-GB" sz="2800" dirty="0" smtClean="0">
                <a:latin typeface="Times New Roman" pitchFamily="18" charset="0"/>
                <a:cs typeface="Times New Roman" pitchFamily="18" charset="0"/>
              </a:rPr>
              <a:t>*  17 years: </a:t>
            </a:r>
            <a:r>
              <a:rPr lang="en-GB" sz="2800" dirty="0" err="1" smtClean="0">
                <a:latin typeface="Times New Roman" pitchFamily="18" charset="0"/>
                <a:cs typeface="Times New Roman" pitchFamily="18" charset="0"/>
              </a:rPr>
              <a:t>Snr</a:t>
            </a:r>
            <a:r>
              <a:rPr lang="en-GB" sz="2800" dirty="0" smtClean="0">
                <a:latin typeface="Times New Roman" pitchFamily="18" charset="0"/>
                <a:cs typeface="Times New Roman" pitchFamily="18" charset="0"/>
              </a:rPr>
              <a:t>. Fellow, Manchester Business School; </a:t>
            </a:r>
          </a:p>
          <a:p>
            <a:pPr>
              <a:lnSpc>
                <a:spcPct val="90000"/>
              </a:lnSpc>
              <a:buNone/>
            </a:pPr>
            <a:r>
              <a:rPr lang="en-GB" sz="2800" dirty="0" smtClean="0">
                <a:latin typeface="Times New Roman" pitchFamily="18" charset="0"/>
                <a:cs typeface="Times New Roman" pitchFamily="18" charset="0"/>
              </a:rPr>
              <a:t>*  Prof. of Business, University of Botswana.</a:t>
            </a:r>
          </a:p>
          <a:p>
            <a:pPr>
              <a:lnSpc>
                <a:spcPct val="90000"/>
              </a:lnSpc>
              <a:buFontTx/>
              <a:buNone/>
            </a:pPr>
            <a:r>
              <a:rPr lang="en-GB" sz="2800" dirty="0" smtClean="0">
                <a:latin typeface="Times New Roman" pitchFamily="18" charset="0"/>
                <a:cs typeface="Times New Roman" pitchFamily="18" charset="0"/>
              </a:rPr>
              <a:t>*  Professor and Academic Director, NJIT, Newark, NJ, USA, 2000-2002</a:t>
            </a:r>
          </a:p>
          <a:p>
            <a:pPr>
              <a:lnSpc>
                <a:spcPct val="90000"/>
              </a:lnSpc>
              <a:buFontTx/>
              <a:buNone/>
            </a:pPr>
            <a:r>
              <a:rPr lang="en-GB" sz="2800" dirty="0" smtClean="0">
                <a:latin typeface="Times New Roman" pitchFamily="18" charset="0"/>
                <a:cs typeface="Times New Roman" pitchFamily="18" charset="0"/>
              </a:rPr>
              <a:t>*  Teaching Expertise: Business Economics; Strategy; Leadership; Ethics and Corporate Governance; Marketing, Int. Business, Organisational Behaviour.</a:t>
            </a:r>
          </a:p>
          <a:p>
            <a:pPr>
              <a:lnSpc>
                <a:spcPct val="90000"/>
              </a:lnSpc>
              <a:buFontTx/>
              <a:buNone/>
            </a:pPr>
            <a:r>
              <a:rPr lang="en-GB" sz="2800" dirty="0" smtClean="0">
                <a:latin typeface="Times New Roman" pitchFamily="18" charset="0"/>
                <a:cs typeface="Times New Roman" pitchFamily="18" charset="0"/>
              </a:rPr>
              <a:t>*  International experience: UK, US, France, Germany, China, India, Dubai, Hong Kong, Singapore, Malaysia, SA, Botswana, Nigeria, Jamaica, Nigeria and Ghana.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idx="4294967295"/>
          </p:nvPr>
        </p:nvSpPr>
        <p:spPr>
          <a:xfrm>
            <a:off x="714348" y="642918"/>
            <a:ext cx="8429652" cy="1143000"/>
          </a:xfrm>
        </p:spPr>
        <p:txBody>
          <a:bodyPr/>
          <a:lstStyle/>
          <a:p>
            <a:pPr eaLnBrk="1" hangingPunct="1"/>
            <a:r>
              <a:rPr lang="en-GB" altLang="en-US" sz="4000" b="0" dirty="0" smtClean="0"/>
              <a:t>Ethical Theory and Leadership</a:t>
            </a:r>
          </a:p>
        </p:txBody>
      </p:sp>
      <p:sp>
        <p:nvSpPr>
          <p:cNvPr id="94211" name="Rectangle 3"/>
          <p:cNvSpPr>
            <a:spLocks noGrp="1" noChangeArrowheads="1"/>
          </p:cNvSpPr>
          <p:nvPr>
            <p:ph type="body" idx="4294967295"/>
          </p:nvPr>
        </p:nvSpPr>
        <p:spPr>
          <a:xfrm>
            <a:off x="755650" y="1557338"/>
            <a:ext cx="7924800" cy="4114800"/>
          </a:xfrm>
        </p:spPr>
        <p:txBody>
          <a:bodyPr/>
          <a:lstStyle/>
          <a:p>
            <a:pPr marL="609600" indent="-609600" eaLnBrk="1" hangingPunct="1">
              <a:buFontTx/>
              <a:buNone/>
            </a:pPr>
            <a:endParaRPr lang="en-GB" altLang="en-US" sz="2800" smtClean="0"/>
          </a:p>
          <a:p>
            <a:pPr marL="609600" indent="-609600" eaLnBrk="1" hangingPunct="1">
              <a:buFontTx/>
              <a:buNone/>
            </a:pPr>
            <a:r>
              <a:rPr lang="en-GB" altLang="en-US" sz="2800" smtClean="0"/>
              <a:t>With regard to </a:t>
            </a:r>
            <a:r>
              <a:rPr lang="en-GB" altLang="en-US" sz="2800" b="1" smtClean="0"/>
              <a:t>Leadership</a:t>
            </a:r>
            <a:r>
              <a:rPr lang="en-GB" altLang="en-US" sz="2800" smtClean="0"/>
              <a:t>, Ethics has to do with what </a:t>
            </a:r>
            <a:r>
              <a:rPr lang="en-GB" altLang="en-US" sz="2800" i="1" smtClean="0"/>
              <a:t>leaders </a:t>
            </a:r>
            <a:r>
              <a:rPr lang="en-GB" altLang="en-US" sz="2800" i="1" u="sng" smtClean="0"/>
              <a:t>do</a:t>
            </a:r>
            <a:r>
              <a:rPr lang="en-GB" altLang="en-US" sz="2800" smtClean="0"/>
              <a:t> and who </a:t>
            </a:r>
            <a:r>
              <a:rPr lang="en-GB" altLang="en-US" sz="2800" i="1" smtClean="0"/>
              <a:t>leaders </a:t>
            </a:r>
            <a:r>
              <a:rPr lang="en-GB" altLang="en-US" sz="2800" i="1" u="sng" smtClean="0"/>
              <a:t>are</a:t>
            </a:r>
          </a:p>
          <a:p>
            <a:pPr marL="609600" indent="-609600" eaLnBrk="1" hangingPunct="1">
              <a:buFontTx/>
              <a:buNone/>
            </a:pPr>
            <a:endParaRPr lang="en-GB" altLang="en-US" sz="2800" smtClean="0"/>
          </a:p>
          <a:p>
            <a:pPr marL="609600" indent="-609600" eaLnBrk="1" hangingPunct="1">
              <a:buFontTx/>
              <a:buNone/>
            </a:pPr>
            <a:r>
              <a:rPr lang="en-GB" altLang="en-US" sz="2800" smtClean="0"/>
              <a:t>Comprise two broad domains</a:t>
            </a:r>
          </a:p>
          <a:p>
            <a:pPr marL="609600" indent="-609600" eaLnBrk="1" hangingPunct="1">
              <a:buFont typeface="Webdings" pitchFamily="18" charset="2"/>
              <a:buAutoNum type="arabicPeriod"/>
            </a:pPr>
            <a:r>
              <a:rPr lang="en-GB" altLang="en-US" sz="2800" smtClean="0"/>
              <a:t>Theories about person’s </a:t>
            </a:r>
            <a:r>
              <a:rPr lang="en-GB" altLang="en-US" sz="2800" u="sng" smtClean="0"/>
              <a:t>conduct</a:t>
            </a:r>
            <a:r>
              <a:rPr lang="en-GB" altLang="en-US" sz="2800" smtClean="0"/>
              <a:t> (actions)</a:t>
            </a:r>
          </a:p>
          <a:p>
            <a:pPr marL="609600" indent="-609600" eaLnBrk="1" hangingPunct="1">
              <a:buFont typeface="Webdings" pitchFamily="18" charset="2"/>
              <a:buAutoNum type="arabicPeriod"/>
            </a:pPr>
            <a:r>
              <a:rPr lang="en-GB" altLang="en-US" sz="2800" smtClean="0"/>
              <a:t>Theories about person’s </a:t>
            </a:r>
            <a:r>
              <a:rPr lang="en-GB" altLang="en-US" sz="2800" u="sng" smtClean="0"/>
              <a:t>character</a:t>
            </a:r>
            <a:r>
              <a:rPr lang="en-GB" altLang="en-US" sz="2800" smtClean="0"/>
              <a:t> (who they are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idx="4294967295"/>
          </p:nvPr>
        </p:nvSpPr>
        <p:spPr>
          <a:xfrm>
            <a:off x="533400" y="381000"/>
            <a:ext cx="7772400" cy="1066800"/>
          </a:xfrm>
        </p:spPr>
        <p:txBody>
          <a:bodyPr/>
          <a:lstStyle/>
          <a:p>
            <a:pPr defTabSz="457200"/>
            <a:r>
              <a:rPr lang="en-GB" altLang="en-US" sz="4000" b="0" dirty="0" smtClean="0"/>
              <a:t>1. Assessing Conduct</a:t>
            </a:r>
            <a:r>
              <a:rPr lang="en-GB" altLang="en-US" b="0" dirty="0" smtClean="0"/>
              <a:t> </a:t>
            </a:r>
          </a:p>
        </p:txBody>
      </p:sp>
      <p:sp>
        <p:nvSpPr>
          <p:cNvPr id="95235" name="Rectangle 3"/>
          <p:cNvSpPr>
            <a:spLocks noGrp="1" noChangeArrowheads="1"/>
          </p:cNvSpPr>
          <p:nvPr>
            <p:ph type="body" idx="4294967295"/>
          </p:nvPr>
        </p:nvSpPr>
        <p:spPr>
          <a:xfrm>
            <a:off x="771556" y="1600200"/>
            <a:ext cx="8229600" cy="4525963"/>
          </a:xfrm>
        </p:spPr>
        <p:txBody>
          <a:bodyPr/>
          <a:lstStyle/>
          <a:p>
            <a:pPr defTabSz="457200">
              <a:lnSpc>
                <a:spcPct val="90000"/>
              </a:lnSpc>
              <a:buFontTx/>
              <a:buNone/>
            </a:pPr>
            <a:r>
              <a:rPr lang="en-GB" altLang="en-US" sz="2800" dirty="0" smtClean="0"/>
              <a:t>Focuses on the </a:t>
            </a:r>
            <a:r>
              <a:rPr lang="en-GB" altLang="en-US" sz="2800" u="sng" dirty="0" smtClean="0"/>
              <a:t>actions</a:t>
            </a:r>
            <a:r>
              <a:rPr lang="en-GB" altLang="en-US" sz="2800" dirty="0" smtClean="0"/>
              <a:t> of leaders and their </a:t>
            </a:r>
            <a:r>
              <a:rPr lang="en-GB" altLang="en-US" sz="2800" u="sng" dirty="0" smtClean="0"/>
              <a:t>moral</a:t>
            </a:r>
            <a:r>
              <a:rPr lang="en-GB" altLang="en-US" sz="2800" dirty="0" smtClean="0"/>
              <a:t> </a:t>
            </a:r>
            <a:r>
              <a:rPr lang="en-GB" altLang="en-US" sz="2800" u="sng" dirty="0" smtClean="0"/>
              <a:t>obligations</a:t>
            </a:r>
            <a:r>
              <a:rPr lang="en-GB" altLang="en-US" sz="2800" dirty="0" smtClean="0"/>
              <a:t> and </a:t>
            </a:r>
            <a:r>
              <a:rPr lang="en-GB" altLang="en-US" sz="2800" u="sng" dirty="0" smtClean="0"/>
              <a:t>responsibilities</a:t>
            </a:r>
            <a:r>
              <a:rPr lang="en-GB" altLang="en-US" sz="2800" dirty="0" smtClean="0"/>
              <a:t> to do the right thing.</a:t>
            </a:r>
          </a:p>
          <a:p>
            <a:pPr defTabSz="457200">
              <a:lnSpc>
                <a:spcPct val="90000"/>
              </a:lnSpc>
              <a:buFontTx/>
              <a:buNone/>
            </a:pPr>
            <a:endParaRPr lang="en-GB" altLang="en-US" sz="2800" dirty="0" smtClean="0"/>
          </a:p>
          <a:p>
            <a:pPr defTabSz="457200">
              <a:lnSpc>
                <a:spcPct val="90000"/>
              </a:lnSpc>
              <a:buFontTx/>
              <a:buChar char="-"/>
            </a:pPr>
            <a:r>
              <a:rPr lang="en-GB" altLang="en-US" sz="2800" dirty="0" smtClean="0"/>
              <a:t>Is the action itself good? (Irrespective of consequences)</a:t>
            </a:r>
          </a:p>
          <a:p>
            <a:pPr defTabSz="457200">
              <a:lnSpc>
                <a:spcPct val="90000"/>
              </a:lnSpc>
              <a:buFontTx/>
              <a:buNone/>
            </a:pPr>
            <a:r>
              <a:rPr lang="en-GB" altLang="en-US" sz="2800" dirty="0" smtClean="0"/>
              <a:t>	Telling the truth (Clinton)</a:t>
            </a:r>
          </a:p>
          <a:p>
            <a:pPr defTabSz="457200">
              <a:lnSpc>
                <a:spcPct val="90000"/>
              </a:lnSpc>
              <a:buFontTx/>
              <a:buNone/>
            </a:pPr>
            <a:r>
              <a:rPr lang="en-GB" altLang="en-US" sz="2800" dirty="0" smtClean="0"/>
              <a:t>	Keeping promises</a:t>
            </a:r>
          </a:p>
          <a:p>
            <a:pPr defTabSz="457200">
              <a:lnSpc>
                <a:spcPct val="90000"/>
              </a:lnSpc>
              <a:buFontTx/>
              <a:buNone/>
            </a:pPr>
            <a:r>
              <a:rPr lang="en-GB" altLang="en-US" sz="2800" dirty="0" smtClean="0"/>
              <a:t>	Being fair</a:t>
            </a:r>
          </a:p>
          <a:p>
            <a:pPr defTabSz="457200">
              <a:lnSpc>
                <a:spcPct val="90000"/>
              </a:lnSpc>
              <a:buFontTx/>
              <a:buNone/>
            </a:pPr>
            <a:r>
              <a:rPr lang="en-GB" altLang="en-US" sz="2800" dirty="0" smtClean="0"/>
              <a:t>	Respecting others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idx="4294967295"/>
          </p:nvPr>
        </p:nvSpPr>
        <p:spPr>
          <a:xfrm>
            <a:off x="685800" y="838200"/>
            <a:ext cx="7772400" cy="990600"/>
          </a:xfrm>
        </p:spPr>
        <p:txBody>
          <a:bodyPr/>
          <a:lstStyle/>
          <a:p>
            <a:pPr eaLnBrk="1" hangingPunct="1"/>
            <a:r>
              <a:rPr lang="en-GB" altLang="en-US" sz="3600" b="0" dirty="0" smtClean="0"/>
              <a:t>2. Theories about Leaders’ Character (virtue-based)</a:t>
            </a:r>
          </a:p>
        </p:txBody>
      </p:sp>
      <p:sp>
        <p:nvSpPr>
          <p:cNvPr id="96259" name="Rectangle 3"/>
          <p:cNvSpPr>
            <a:spLocks noGrp="1" noChangeArrowheads="1"/>
          </p:cNvSpPr>
          <p:nvPr>
            <p:ph type="body" idx="4294967295"/>
          </p:nvPr>
        </p:nvSpPr>
        <p:spPr>
          <a:xfrm>
            <a:off x="685800" y="2057400"/>
            <a:ext cx="7772400" cy="4114800"/>
          </a:xfrm>
        </p:spPr>
        <p:txBody>
          <a:bodyPr/>
          <a:lstStyle/>
          <a:p>
            <a:pPr eaLnBrk="1" hangingPunct="1">
              <a:buFontTx/>
              <a:buNone/>
            </a:pPr>
            <a:r>
              <a:rPr lang="en-GB" altLang="en-US" dirty="0" smtClean="0"/>
              <a:t>Focuses on Leaders as people with</a:t>
            </a:r>
          </a:p>
          <a:p>
            <a:pPr eaLnBrk="1" hangingPunct="1">
              <a:buFontTx/>
              <a:buChar char="-"/>
            </a:pPr>
            <a:r>
              <a:rPr lang="en-GB" altLang="en-US" sz="2800" dirty="0" smtClean="0"/>
              <a:t>virtues and moral abilities.  These can be acquired and learned through practice</a:t>
            </a:r>
          </a:p>
          <a:p>
            <a:pPr eaLnBrk="1" hangingPunct="1">
              <a:buFontTx/>
              <a:buNone/>
            </a:pPr>
            <a:r>
              <a:rPr lang="en-GB" altLang="en-US" dirty="0" smtClean="0"/>
              <a:t>A moral person demonstrates the following:</a:t>
            </a:r>
          </a:p>
          <a:p>
            <a:pPr eaLnBrk="1" hangingPunct="1">
              <a:buFontTx/>
              <a:buChar char="-"/>
            </a:pPr>
            <a:r>
              <a:rPr lang="en-GB" altLang="en-US" sz="2800" dirty="0" smtClean="0"/>
              <a:t>courage, temperance, generosity, self-control, honesty, sociability, modesty, fairness and justice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idx="4294967295"/>
          </p:nvPr>
        </p:nvSpPr>
        <p:spPr>
          <a:xfrm>
            <a:off x="571472" y="500042"/>
            <a:ext cx="8229600" cy="1143000"/>
          </a:xfrm>
        </p:spPr>
        <p:txBody>
          <a:bodyPr/>
          <a:lstStyle/>
          <a:p>
            <a:pPr eaLnBrk="1" hangingPunct="1"/>
            <a:r>
              <a:rPr lang="en-GB" altLang="en-US" sz="4000" b="0" dirty="0" smtClean="0"/>
              <a:t>Ethics is Central to Leadership</a:t>
            </a:r>
          </a:p>
        </p:txBody>
      </p:sp>
      <p:sp>
        <p:nvSpPr>
          <p:cNvPr id="97283" name="Rectangle 3"/>
          <p:cNvSpPr>
            <a:spLocks noGrp="1" noChangeArrowheads="1"/>
          </p:cNvSpPr>
          <p:nvPr>
            <p:ph type="body" idx="4294967295"/>
          </p:nvPr>
        </p:nvSpPr>
        <p:spPr>
          <a:xfrm>
            <a:off x="914400" y="2000240"/>
            <a:ext cx="8229600" cy="4525963"/>
          </a:xfrm>
        </p:spPr>
        <p:txBody>
          <a:bodyPr/>
          <a:lstStyle/>
          <a:p>
            <a:pPr eaLnBrk="1" hangingPunct="1">
              <a:lnSpc>
                <a:spcPct val="90000"/>
              </a:lnSpc>
              <a:buFontTx/>
              <a:buNone/>
            </a:pPr>
            <a:r>
              <a:rPr lang="en-GB" altLang="en-US" b="1" dirty="0" smtClean="0"/>
              <a:t>Leaders must</a:t>
            </a:r>
          </a:p>
          <a:p>
            <a:pPr eaLnBrk="1" hangingPunct="1">
              <a:lnSpc>
                <a:spcPct val="90000"/>
              </a:lnSpc>
            </a:pPr>
            <a:r>
              <a:rPr lang="en-GB" altLang="en-US" sz="2800" dirty="0" smtClean="0"/>
              <a:t>influence followers rightly (moral responsibility)</a:t>
            </a:r>
          </a:p>
          <a:p>
            <a:pPr eaLnBrk="1" hangingPunct="1">
              <a:lnSpc>
                <a:spcPct val="90000"/>
              </a:lnSpc>
            </a:pPr>
            <a:r>
              <a:rPr lang="en-GB" altLang="en-US" sz="2800" dirty="0" smtClean="0"/>
              <a:t>establish and enforce organisational value</a:t>
            </a:r>
          </a:p>
          <a:p>
            <a:pPr eaLnBrk="1" hangingPunct="1">
              <a:lnSpc>
                <a:spcPct val="90000"/>
              </a:lnSpc>
            </a:pPr>
            <a:r>
              <a:rPr lang="en-GB" altLang="en-US" sz="2800" dirty="0" smtClean="0"/>
              <a:t>promote right values as these impact on organisational values</a:t>
            </a:r>
          </a:p>
          <a:p>
            <a:pPr eaLnBrk="1" hangingPunct="1">
              <a:lnSpc>
                <a:spcPct val="90000"/>
              </a:lnSpc>
            </a:pPr>
            <a:r>
              <a:rPr lang="en-GB" altLang="en-US" sz="2800" dirty="0" smtClean="0"/>
              <a:t>play a major role in establishing the ethical climate of their organisation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229600" cy="1143000"/>
          </a:xfrm>
        </p:spPr>
        <p:txBody>
          <a:bodyPr/>
          <a:lstStyle/>
          <a:p>
            <a:r>
              <a:rPr lang="en-GB" b="0" dirty="0" smtClean="0"/>
              <a:t>Responsibility</a:t>
            </a:r>
            <a:endParaRPr lang="en-GB" b="0" dirty="0"/>
          </a:p>
        </p:txBody>
      </p:sp>
      <p:sp>
        <p:nvSpPr>
          <p:cNvPr id="3" name="Content Placeholder 2"/>
          <p:cNvSpPr>
            <a:spLocks noGrp="1"/>
          </p:cNvSpPr>
          <p:nvPr>
            <p:ph idx="1"/>
          </p:nvPr>
        </p:nvSpPr>
        <p:spPr>
          <a:xfrm>
            <a:off x="714348" y="1857364"/>
            <a:ext cx="8229600" cy="4525963"/>
          </a:xfrm>
        </p:spPr>
        <p:txBody>
          <a:bodyPr/>
          <a:lstStyle/>
          <a:p>
            <a:pPr>
              <a:buNone/>
            </a:pPr>
            <a:r>
              <a:rPr lang="en-GB" dirty="0" smtClean="0"/>
              <a:t>Responsibility is our duty to take ownership for the decisions we make or fail to make, the actions we take or fail to take, and the consequences that result.</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428604"/>
            <a:ext cx="8229600" cy="1143000"/>
          </a:xfrm>
        </p:spPr>
        <p:txBody>
          <a:bodyPr/>
          <a:lstStyle/>
          <a:p>
            <a:r>
              <a:rPr lang="en-GB" b="0" dirty="0" smtClean="0"/>
              <a:t>Respect</a:t>
            </a:r>
            <a:endParaRPr lang="en-GB" b="0" dirty="0"/>
          </a:p>
        </p:txBody>
      </p:sp>
      <p:sp>
        <p:nvSpPr>
          <p:cNvPr id="3" name="Content Placeholder 2"/>
          <p:cNvSpPr>
            <a:spLocks noGrp="1"/>
          </p:cNvSpPr>
          <p:nvPr>
            <p:ph idx="1"/>
          </p:nvPr>
        </p:nvSpPr>
        <p:spPr>
          <a:xfrm>
            <a:off x="571472" y="1857364"/>
            <a:ext cx="8229600" cy="4525963"/>
          </a:xfrm>
        </p:spPr>
        <p:txBody>
          <a:bodyPr/>
          <a:lstStyle/>
          <a:p>
            <a:r>
              <a:rPr lang="en-GB" sz="2400" dirty="0" smtClean="0"/>
              <a:t>Respect is our duty to show a high regard for ourselves, others, and the resources entrusted to us. Resources entrusted to us may include people, money, reputation, the safety of others, and natural or environmental resources.</a:t>
            </a:r>
          </a:p>
          <a:p>
            <a:r>
              <a:rPr lang="en-GB" sz="2400" dirty="0" smtClean="0"/>
              <a:t>An environment of respect engenders trust, confidence, and performance excellence by fostering mutual cooperation—an environment where diverse perspectives and views are encouraged and valued.</a:t>
            </a:r>
            <a:endParaRPr lang="en-GB"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571480"/>
            <a:ext cx="8229600" cy="1143000"/>
          </a:xfrm>
        </p:spPr>
        <p:txBody>
          <a:bodyPr/>
          <a:lstStyle/>
          <a:p>
            <a:r>
              <a:rPr lang="en-GB" b="0" dirty="0" smtClean="0"/>
              <a:t>Fairness</a:t>
            </a:r>
            <a:endParaRPr lang="en-GB" b="0" dirty="0"/>
          </a:p>
        </p:txBody>
      </p:sp>
      <p:sp>
        <p:nvSpPr>
          <p:cNvPr id="3" name="Content Placeholder 2"/>
          <p:cNvSpPr>
            <a:spLocks noGrp="1"/>
          </p:cNvSpPr>
          <p:nvPr>
            <p:ph idx="1"/>
          </p:nvPr>
        </p:nvSpPr>
        <p:spPr>
          <a:xfrm>
            <a:off x="642910" y="2071678"/>
            <a:ext cx="8229600" cy="4525963"/>
          </a:xfrm>
        </p:spPr>
        <p:txBody>
          <a:bodyPr/>
          <a:lstStyle/>
          <a:p>
            <a:pPr>
              <a:buNone/>
            </a:pPr>
            <a:r>
              <a:rPr lang="en-GB" dirty="0" smtClean="0"/>
              <a:t>Fairness is our duty to make decisions and act impartially and objectively. Our conduct must be free from competing self interest, prejudice, and favouritism</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642918"/>
            <a:ext cx="8229600" cy="1143000"/>
          </a:xfrm>
        </p:spPr>
        <p:txBody>
          <a:bodyPr/>
          <a:lstStyle/>
          <a:p>
            <a:r>
              <a:rPr lang="en-GB" b="0" dirty="0" smtClean="0"/>
              <a:t>Honesty</a:t>
            </a:r>
            <a:endParaRPr lang="en-GB" b="0" dirty="0"/>
          </a:p>
        </p:txBody>
      </p:sp>
      <p:sp>
        <p:nvSpPr>
          <p:cNvPr id="3" name="Content Placeholder 2"/>
          <p:cNvSpPr>
            <a:spLocks noGrp="1"/>
          </p:cNvSpPr>
          <p:nvPr>
            <p:ph idx="1"/>
          </p:nvPr>
        </p:nvSpPr>
        <p:spPr>
          <a:xfrm>
            <a:off x="714348" y="2143116"/>
            <a:ext cx="8229600" cy="4525963"/>
          </a:xfrm>
        </p:spPr>
        <p:txBody>
          <a:bodyPr/>
          <a:lstStyle/>
          <a:p>
            <a:pPr>
              <a:buNone/>
            </a:pPr>
            <a:r>
              <a:rPr lang="en-GB" dirty="0" smtClean="0"/>
              <a:t>Honesty is our duty to understand the truth and act in a truthful manner both in our communications and in our conduct.</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idx="4294967295"/>
          </p:nvPr>
        </p:nvSpPr>
        <p:spPr>
          <a:xfrm>
            <a:off x="642910" y="571480"/>
            <a:ext cx="8229600" cy="1143000"/>
          </a:xfrm>
        </p:spPr>
        <p:txBody>
          <a:bodyPr/>
          <a:lstStyle/>
          <a:p>
            <a:pPr eaLnBrk="1" hangingPunct="1"/>
            <a:r>
              <a:rPr lang="en-GB" altLang="en-US" sz="4000" b="0" dirty="0" smtClean="0"/>
              <a:t>Principles of Ethical Leadership</a:t>
            </a:r>
          </a:p>
        </p:txBody>
      </p:sp>
      <p:sp>
        <p:nvSpPr>
          <p:cNvPr id="98307" name="Oval 3"/>
          <p:cNvSpPr>
            <a:spLocks noChangeArrowheads="1"/>
          </p:cNvSpPr>
          <p:nvPr/>
        </p:nvSpPr>
        <p:spPr bwMode="auto">
          <a:xfrm>
            <a:off x="2667000" y="2971800"/>
            <a:ext cx="3810000" cy="2133600"/>
          </a:xfrm>
          <a:prstGeom prst="ellipse">
            <a:avLst/>
          </a:prstGeom>
          <a:gradFill rotWithShape="0">
            <a:gsLst>
              <a:gs pos="0">
                <a:schemeClr val="bg1"/>
              </a:gs>
              <a:gs pos="100000">
                <a:srgbClr val="FFFF99"/>
              </a:gs>
            </a:gsLst>
            <a:path path="shape">
              <a:fillToRect l="50000" t="50000" r="50000" b="50000"/>
            </a:path>
          </a:gradFill>
          <a:ln w="9525">
            <a:solidFill>
              <a:schemeClr val="tx1"/>
            </a:solidFill>
            <a:round/>
            <a:headEnd/>
            <a:tailEnd/>
          </a:ln>
        </p:spPr>
        <p:txBody>
          <a:bodyPr wrap="none" anchor="ctr"/>
          <a:lstStyle/>
          <a:p>
            <a:pPr algn="ctr"/>
            <a:r>
              <a:rPr lang="en-GB" altLang="en-US" sz="2800" b="1">
                <a:latin typeface="Times New Roman" pitchFamily="18" charset="0"/>
                <a:cs typeface="Arial" pitchFamily="34" charset="0"/>
              </a:rPr>
              <a:t>Ethical </a:t>
            </a:r>
          </a:p>
          <a:p>
            <a:pPr algn="ctr"/>
            <a:r>
              <a:rPr lang="en-GB" altLang="en-US" sz="2800" b="1">
                <a:latin typeface="Times New Roman" pitchFamily="18" charset="0"/>
                <a:cs typeface="Arial" pitchFamily="34" charset="0"/>
              </a:rPr>
              <a:t>Leadership</a:t>
            </a:r>
          </a:p>
        </p:txBody>
      </p:sp>
      <p:sp>
        <p:nvSpPr>
          <p:cNvPr id="98308" name="Oval 4"/>
          <p:cNvSpPr>
            <a:spLocks noChangeArrowheads="1"/>
          </p:cNvSpPr>
          <p:nvPr/>
        </p:nvSpPr>
        <p:spPr bwMode="auto">
          <a:xfrm>
            <a:off x="3733800" y="2209800"/>
            <a:ext cx="1752600" cy="990600"/>
          </a:xfrm>
          <a:prstGeom prst="ellipse">
            <a:avLst/>
          </a:prstGeom>
          <a:gradFill rotWithShape="0">
            <a:gsLst>
              <a:gs pos="0">
                <a:srgbClr val="FFFF99"/>
              </a:gs>
              <a:gs pos="100000">
                <a:srgbClr val="FFFFFF"/>
              </a:gs>
            </a:gsLst>
            <a:lin ang="5400000" scaled="1"/>
          </a:gradFill>
          <a:ln w="9525">
            <a:solidFill>
              <a:schemeClr val="tx1"/>
            </a:solidFill>
            <a:round/>
            <a:headEnd/>
            <a:tailEnd/>
          </a:ln>
        </p:spPr>
        <p:txBody>
          <a:bodyPr wrap="none" anchor="ctr"/>
          <a:lstStyle/>
          <a:p>
            <a:pPr algn="ctr"/>
            <a:r>
              <a:rPr lang="en-GB" altLang="en-US" sz="2000">
                <a:latin typeface="Times New Roman" pitchFamily="18" charset="0"/>
                <a:cs typeface="Arial" pitchFamily="34" charset="0"/>
              </a:rPr>
              <a:t>Respects</a:t>
            </a:r>
          </a:p>
          <a:p>
            <a:pPr algn="ctr"/>
            <a:r>
              <a:rPr lang="en-GB" altLang="en-US" sz="2000">
                <a:latin typeface="Times New Roman" pitchFamily="18" charset="0"/>
                <a:cs typeface="Arial" pitchFamily="34" charset="0"/>
              </a:rPr>
              <a:t>Others</a:t>
            </a:r>
          </a:p>
        </p:txBody>
      </p:sp>
      <p:sp>
        <p:nvSpPr>
          <p:cNvPr id="98309" name="Oval 5"/>
          <p:cNvSpPr>
            <a:spLocks noChangeArrowheads="1"/>
          </p:cNvSpPr>
          <p:nvPr/>
        </p:nvSpPr>
        <p:spPr bwMode="auto">
          <a:xfrm>
            <a:off x="1676400" y="2895600"/>
            <a:ext cx="1752600" cy="990600"/>
          </a:xfrm>
          <a:prstGeom prst="ellipse">
            <a:avLst/>
          </a:prstGeom>
          <a:gradFill rotWithShape="0">
            <a:gsLst>
              <a:gs pos="0">
                <a:srgbClr val="FFFF99"/>
              </a:gs>
              <a:gs pos="100000">
                <a:srgbClr val="FFFFFF"/>
              </a:gs>
            </a:gsLst>
            <a:lin ang="2700000" scaled="1"/>
          </a:gradFill>
          <a:ln w="9525">
            <a:solidFill>
              <a:schemeClr val="tx1"/>
            </a:solidFill>
            <a:round/>
            <a:headEnd/>
            <a:tailEnd/>
          </a:ln>
        </p:spPr>
        <p:txBody>
          <a:bodyPr wrap="none" anchor="ctr"/>
          <a:lstStyle/>
          <a:p>
            <a:pPr algn="ctr"/>
            <a:r>
              <a:rPr lang="en-GB" altLang="en-US" sz="2000">
                <a:latin typeface="Times New Roman" pitchFamily="18" charset="0"/>
                <a:cs typeface="Arial" pitchFamily="34" charset="0"/>
              </a:rPr>
              <a:t>Builds</a:t>
            </a:r>
          </a:p>
          <a:p>
            <a:pPr algn="ctr"/>
            <a:r>
              <a:rPr lang="en-GB" altLang="en-US" sz="2000">
                <a:latin typeface="Times New Roman" pitchFamily="18" charset="0"/>
                <a:cs typeface="Arial" pitchFamily="34" charset="0"/>
              </a:rPr>
              <a:t>Community</a:t>
            </a:r>
          </a:p>
        </p:txBody>
      </p:sp>
      <p:sp>
        <p:nvSpPr>
          <p:cNvPr id="98310" name="Oval 6"/>
          <p:cNvSpPr>
            <a:spLocks noChangeArrowheads="1"/>
          </p:cNvSpPr>
          <p:nvPr/>
        </p:nvSpPr>
        <p:spPr bwMode="auto">
          <a:xfrm>
            <a:off x="5791200" y="2971800"/>
            <a:ext cx="1752600" cy="990600"/>
          </a:xfrm>
          <a:prstGeom prst="ellipse">
            <a:avLst/>
          </a:prstGeom>
          <a:gradFill rotWithShape="0">
            <a:gsLst>
              <a:gs pos="0">
                <a:srgbClr val="FFFFFF"/>
              </a:gs>
              <a:gs pos="100000">
                <a:srgbClr val="FFFF99"/>
              </a:gs>
            </a:gsLst>
            <a:lin ang="18900000" scaled="1"/>
          </a:gradFill>
          <a:ln w="9525">
            <a:solidFill>
              <a:schemeClr val="tx1"/>
            </a:solidFill>
            <a:round/>
            <a:headEnd/>
            <a:tailEnd/>
          </a:ln>
        </p:spPr>
        <p:txBody>
          <a:bodyPr wrap="none" anchor="ctr"/>
          <a:lstStyle/>
          <a:p>
            <a:pPr algn="ctr"/>
            <a:r>
              <a:rPr lang="en-GB" altLang="en-US" sz="2000">
                <a:latin typeface="Times New Roman" pitchFamily="18" charset="0"/>
                <a:cs typeface="Arial" pitchFamily="34" charset="0"/>
              </a:rPr>
              <a:t>Serves</a:t>
            </a:r>
          </a:p>
          <a:p>
            <a:pPr algn="ctr"/>
            <a:r>
              <a:rPr lang="en-GB" altLang="en-US" sz="2000">
                <a:latin typeface="Times New Roman" pitchFamily="18" charset="0"/>
                <a:cs typeface="Arial" pitchFamily="34" charset="0"/>
              </a:rPr>
              <a:t>Others</a:t>
            </a:r>
          </a:p>
        </p:txBody>
      </p:sp>
      <p:sp>
        <p:nvSpPr>
          <p:cNvPr id="98311" name="Oval 7"/>
          <p:cNvSpPr>
            <a:spLocks noChangeArrowheads="1"/>
          </p:cNvSpPr>
          <p:nvPr/>
        </p:nvSpPr>
        <p:spPr bwMode="auto">
          <a:xfrm>
            <a:off x="5105400" y="4572000"/>
            <a:ext cx="1752600" cy="990600"/>
          </a:xfrm>
          <a:prstGeom prst="ellipse">
            <a:avLst/>
          </a:prstGeom>
          <a:gradFill rotWithShape="0">
            <a:gsLst>
              <a:gs pos="0">
                <a:srgbClr val="FFFFFF"/>
              </a:gs>
              <a:gs pos="100000">
                <a:srgbClr val="FFFF99"/>
              </a:gs>
            </a:gsLst>
            <a:lin ang="2700000" scaled="1"/>
          </a:gradFill>
          <a:ln w="9525">
            <a:solidFill>
              <a:schemeClr val="tx1"/>
            </a:solidFill>
            <a:round/>
            <a:headEnd/>
            <a:tailEnd/>
          </a:ln>
        </p:spPr>
        <p:txBody>
          <a:bodyPr wrap="none" anchor="ctr"/>
          <a:lstStyle/>
          <a:p>
            <a:pPr algn="ctr"/>
            <a:r>
              <a:rPr lang="en-GB" altLang="en-US" sz="2000">
                <a:latin typeface="Times New Roman" pitchFamily="18" charset="0"/>
                <a:cs typeface="Arial" pitchFamily="34" charset="0"/>
              </a:rPr>
              <a:t>Shows</a:t>
            </a:r>
          </a:p>
          <a:p>
            <a:pPr algn="ctr"/>
            <a:r>
              <a:rPr lang="en-GB" altLang="en-US" sz="2000">
                <a:latin typeface="Times New Roman" pitchFamily="18" charset="0"/>
                <a:cs typeface="Arial" pitchFamily="34" charset="0"/>
              </a:rPr>
              <a:t>Justice</a:t>
            </a:r>
          </a:p>
        </p:txBody>
      </p:sp>
      <p:sp>
        <p:nvSpPr>
          <p:cNvPr id="98312" name="Oval 8"/>
          <p:cNvSpPr>
            <a:spLocks noChangeArrowheads="1"/>
          </p:cNvSpPr>
          <p:nvPr/>
        </p:nvSpPr>
        <p:spPr bwMode="auto">
          <a:xfrm>
            <a:off x="2286000" y="4572000"/>
            <a:ext cx="1752600" cy="990600"/>
          </a:xfrm>
          <a:prstGeom prst="ellipse">
            <a:avLst/>
          </a:prstGeom>
          <a:gradFill rotWithShape="0">
            <a:gsLst>
              <a:gs pos="0">
                <a:srgbClr val="FFFF99"/>
              </a:gs>
              <a:gs pos="100000">
                <a:srgbClr val="FFFFFF"/>
              </a:gs>
            </a:gsLst>
            <a:lin ang="18900000" scaled="1"/>
          </a:gradFill>
          <a:ln w="9525">
            <a:solidFill>
              <a:schemeClr val="tx1"/>
            </a:solidFill>
            <a:round/>
            <a:headEnd/>
            <a:tailEnd/>
          </a:ln>
        </p:spPr>
        <p:txBody>
          <a:bodyPr wrap="none" anchor="ctr"/>
          <a:lstStyle/>
          <a:p>
            <a:pPr algn="ctr"/>
            <a:r>
              <a:rPr lang="en-GB" altLang="en-US" sz="2000">
                <a:latin typeface="Times New Roman" pitchFamily="18" charset="0"/>
                <a:cs typeface="Arial" pitchFamily="34" charset="0"/>
              </a:rPr>
              <a:t>Manifests</a:t>
            </a:r>
          </a:p>
          <a:p>
            <a:pPr algn="ctr"/>
            <a:r>
              <a:rPr lang="en-GB" altLang="en-US" sz="2000">
                <a:latin typeface="Times New Roman" pitchFamily="18" charset="0"/>
                <a:cs typeface="Arial" pitchFamily="34" charset="0"/>
              </a:rPr>
              <a:t>Honesty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785794"/>
            <a:ext cx="8229600" cy="1143000"/>
          </a:xfrm>
        </p:spPr>
        <p:txBody>
          <a:bodyPr/>
          <a:lstStyle/>
          <a:p>
            <a:r>
              <a:rPr lang="en-GB" sz="3600" b="0" dirty="0" smtClean="0"/>
              <a:t>4. How Unethical Behaviour is Inimical to  Effective Leadership</a:t>
            </a:r>
            <a:endParaRPr lang="en-GB" sz="3600" b="0" dirty="0"/>
          </a:p>
        </p:txBody>
      </p:sp>
      <p:sp>
        <p:nvSpPr>
          <p:cNvPr id="3" name="Content Placeholder 2"/>
          <p:cNvSpPr>
            <a:spLocks noGrp="1"/>
          </p:cNvSpPr>
          <p:nvPr>
            <p:ph idx="1"/>
          </p:nvPr>
        </p:nvSpPr>
        <p:spPr>
          <a:xfrm>
            <a:off x="714348" y="2071678"/>
            <a:ext cx="8229600" cy="4525963"/>
          </a:xfrm>
        </p:spPr>
        <p:txBody>
          <a:bodyPr/>
          <a:lstStyle/>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714356"/>
            <a:ext cx="8229600" cy="1143000"/>
          </a:xfrm>
        </p:spPr>
        <p:txBody>
          <a:bodyPr>
            <a:normAutofit/>
          </a:bodyPr>
          <a:lstStyle/>
          <a:p>
            <a:r>
              <a:rPr lang="en-GB" sz="4000" b="0" dirty="0" smtClean="0">
                <a:latin typeface="Times New Roman" pitchFamily="18" charset="0"/>
                <a:cs typeface="Times New Roman" pitchFamily="18" charset="0"/>
              </a:rPr>
              <a:t>Introduction/Breaking the Ice</a:t>
            </a:r>
            <a:endParaRPr lang="en-GB" sz="4000" b="0" dirty="0">
              <a:latin typeface="Times New Roman" pitchFamily="18" charset="0"/>
              <a:cs typeface="Times New Roman" pitchFamily="18" charset="0"/>
            </a:endParaRPr>
          </a:p>
        </p:txBody>
      </p:sp>
      <p:sp>
        <p:nvSpPr>
          <p:cNvPr id="3" name="Content Placeholder 2"/>
          <p:cNvSpPr>
            <a:spLocks noGrp="1"/>
          </p:cNvSpPr>
          <p:nvPr>
            <p:ph idx="1"/>
          </p:nvPr>
        </p:nvSpPr>
        <p:spPr>
          <a:xfrm>
            <a:off x="1214414" y="2071678"/>
            <a:ext cx="8229600" cy="4525963"/>
          </a:xfrm>
        </p:spPr>
        <p:txBody>
          <a:bodyPr/>
          <a:lstStyle/>
          <a:p>
            <a:r>
              <a:rPr lang="en-GB" sz="2800" dirty="0" smtClean="0">
                <a:latin typeface="Times New Roman" pitchFamily="18" charset="0"/>
                <a:cs typeface="Times New Roman" pitchFamily="18" charset="0"/>
              </a:rPr>
              <a:t>Encounter at the Executive Lunge, KIA</a:t>
            </a:r>
          </a:p>
          <a:p>
            <a:r>
              <a:rPr lang="en-GB" sz="2800" dirty="0" smtClean="0">
                <a:latin typeface="Times New Roman" pitchFamily="18" charset="0"/>
                <a:cs typeface="Times New Roman" pitchFamily="18" charset="0"/>
              </a:rPr>
              <a:t>Invitation to Deliver Ethical Business Operation to SHV in Amsterdam</a:t>
            </a:r>
          </a:p>
          <a:p>
            <a:r>
              <a:rPr lang="en-GB" sz="2800" dirty="0" smtClean="0">
                <a:latin typeface="Times New Roman" pitchFamily="18" charset="0"/>
                <a:cs typeface="Times New Roman" pitchFamily="18" charset="0"/>
              </a:rPr>
              <a:t>The D-Day, 5</a:t>
            </a:r>
            <a:r>
              <a:rPr lang="en-GB" sz="2800" baseline="30000" dirty="0" smtClean="0">
                <a:latin typeface="Times New Roman" pitchFamily="18" charset="0"/>
                <a:cs typeface="Times New Roman" pitchFamily="18" charset="0"/>
              </a:rPr>
              <a:t>th</a:t>
            </a:r>
            <a:r>
              <a:rPr lang="en-GB" sz="2800" dirty="0" smtClean="0">
                <a:latin typeface="Times New Roman" pitchFamily="18" charset="0"/>
                <a:cs typeface="Times New Roman" pitchFamily="18" charset="0"/>
              </a:rPr>
              <a:t> June 2015</a:t>
            </a:r>
          </a:p>
          <a:p>
            <a:r>
              <a:rPr lang="en-GB" sz="2800" dirty="0" smtClean="0">
                <a:latin typeface="Times New Roman" pitchFamily="18" charset="0"/>
                <a:cs typeface="Times New Roman" pitchFamily="18" charset="0"/>
              </a:rPr>
              <a:t>Question to Senior People: Does your organisation have a Vision?; What makes you sleepless at night?</a:t>
            </a:r>
          </a:p>
          <a:p>
            <a:endParaRPr lang="en-GB" dirty="0" smtClean="0">
              <a:latin typeface="Times New Roman" pitchFamily="18" charset="0"/>
              <a:cs typeface="Times New Roman" pitchFamily="18" charset="0"/>
            </a:endParaRPr>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71472" y="714356"/>
            <a:ext cx="8229600" cy="1143000"/>
          </a:xfrm>
        </p:spPr>
        <p:txBody>
          <a:bodyPr/>
          <a:lstStyle/>
          <a:p>
            <a:r>
              <a:rPr lang="en-GB" sz="4000" b="0" dirty="0" smtClean="0">
                <a:latin typeface="Times New Roman" pitchFamily="18" charset="0"/>
                <a:cs typeface="Times New Roman" pitchFamily="18" charset="0"/>
              </a:rPr>
              <a:t>BBC Breaking News, 9</a:t>
            </a:r>
            <a:r>
              <a:rPr lang="en-GB" sz="4000" b="0" baseline="30000" dirty="0" smtClean="0">
                <a:latin typeface="Times New Roman" pitchFamily="18" charset="0"/>
                <a:cs typeface="Times New Roman" pitchFamily="18" charset="0"/>
              </a:rPr>
              <a:t>th</a:t>
            </a:r>
            <a:r>
              <a:rPr lang="en-GB" sz="4000" b="0" dirty="0" smtClean="0">
                <a:latin typeface="Times New Roman" pitchFamily="18" charset="0"/>
                <a:cs typeface="Times New Roman" pitchFamily="18" charset="0"/>
              </a:rPr>
              <a:t> April 2015</a:t>
            </a:r>
          </a:p>
        </p:txBody>
      </p:sp>
      <p:sp>
        <p:nvSpPr>
          <p:cNvPr id="4099" name="Rectangle 3"/>
          <p:cNvSpPr>
            <a:spLocks noGrp="1" noChangeArrowheads="1"/>
          </p:cNvSpPr>
          <p:nvPr>
            <p:ph type="body" idx="1"/>
          </p:nvPr>
        </p:nvSpPr>
        <p:spPr>
          <a:xfrm>
            <a:off x="571472" y="2071678"/>
            <a:ext cx="8229600" cy="4525962"/>
          </a:xfrm>
        </p:spPr>
        <p:txBody>
          <a:bodyPr/>
          <a:lstStyle/>
          <a:p>
            <a:pPr>
              <a:buFontTx/>
              <a:buNone/>
            </a:pPr>
            <a:r>
              <a:rPr lang="en-GB" dirty="0" smtClean="0">
                <a:latin typeface="Times New Roman" pitchFamily="18" charset="0"/>
                <a:cs typeface="Times New Roman" pitchFamily="18" charset="0"/>
              </a:rPr>
              <a:t>An Indian court has sentenced the former head of Satyam Computers, </a:t>
            </a:r>
            <a:r>
              <a:rPr lang="en-GB" dirty="0" err="1" smtClean="0">
                <a:latin typeface="Times New Roman" pitchFamily="18" charset="0"/>
                <a:cs typeface="Times New Roman" pitchFamily="18" charset="0"/>
              </a:rPr>
              <a:t>Ramlinga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Raju</a:t>
            </a:r>
            <a:r>
              <a:rPr lang="en-GB" dirty="0" smtClean="0">
                <a:latin typeface="Times New Roman" pitchFamily="18" charset="0"/>
                <a:cs typeface="Times New Roman" pitchFamily="18" charset="0"/>
              </a:rPr>
              <a:t>, and nine others, to seven years in prison in one of the country's biggest ever corporate scandals.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71472" y="357166"/>
            <a:ext cx="8229600" cy="1143000"/>
          </a:xfrm>
        </p:spPr>
        <p:txBody>
          <a:bodyPr>
            <a:normAutofit/>
          </a:bodyPr>
          <a:lstStyle/>
          <a:p>
            <a:r>
              <a:rPr lang="en-GB" sz="4000" b="0" dirty="0" smtClean="0">
                <a:latin typeface="Times New Roman" pitchFamily="18" charset="0"/>
                <a:cs typeface="Times New Roman" pitchFamily="18" charset="0"/>
              </a:rPr>
              <a:t>Satyam Boss: </a:t>
            </a:r>
            <a:r>
              <a:rPr lang="en-GB" sz="4000" b="0" dirty="0" err="1" smtClean="0">
                <a:latin typeface="Times New Roman" pitchFamily="18" charset="0"/>
                <a:cs typeface="Times New Roman" pitchFamily="18" charset="0"/>
              </a:rPr>
              <a:t>Ramlinga</a:t>
            </a:r>
            <a:r>
              <a:rPr lang="en-GB" sz="4000" b="0" dirty="0" smtClean="0">
                <a:latin typeface="Times New Roman" pitchFamily="18" charset="0"/>
                <a:cs typeface="Times New Roman" pitchFamily="18" charset="0"/>
              </a:rPr>
              <a:t> </a:t>
            </a:r>
            <a:r>
              <a:rPr lang="en-GB" sz="4000" b="0" dirty="0" err="1" smtClean="0">
                <a:latin typeface="Times New Roman" pitchFamily="18" charset="0"/>
                <a:cs typeface="Times New Roman" pitchFamily="18" charset="0"/>
              </a:rPr>
              <a:t>Raju</a:t>
            </a:r>
            <a:endParaRPr lang="en-GB" sz="4000" b="0" dirty="0" smtClean="0">
              <a:latin typeface="Times New Roman" pitchFamily="18" charset="0"/>
              <a:cs typeface="Times New Roman" pitchFamily="18" charset="0"/>
            </a:endParaRPr>
          </a:p>
        </p:txBody>
      </p:sp>
      <p:sp>
        <p:nvSpPr>
          <p:cNvPr id="6147" name="Rectangle 3"/>
          <p:cNvSpPr>
            <a:spLocks noGrp="1" noChangeArrowheads="1"/>
          </p:cNvSpPr>
          <p:nvPr>
            <p:ph type="body" idx="1"/>
          </p:nvPr>
        </p:nvSpPr>
        <p:spPr/>
        <p:txBody>
          <a:bodyPr/>
          <a:lstStyle/>
          <a:p>
            <a:pPr>
              <a:buFontTx/>
              <a:buNone/>
            </a:pPr>
            <a:endParaRPr lang="en-GB" smtClean="0"/>
          </a:p>
        </p:txBody>
      </p:sp>
      <p:pic>
        <p:nvPicPr>
          <p:cNvPr id="6148" name="Picture 4" descr="Image result for picture of Ramalinga Raju"/>
          <p:cNvPicPr>
            <a:picLocks noChangeAspect="1" noChangeArrowheads="1"/>
          </p:cNvPicPr>
          <p:nvPr/>
        </p:nvPicPr>
        <p:blipFill>
          <a:blip r:embed="rId2"/>
          <a:srcRect/>
          <a:stretch>
            <a:fillRect/>
          </a:stretch>
        </p:blipFill>
        <p:spPr bwMode="auto">
          <a:xfrm>
            <a:off x="2411413" y="1700213"/>
            <a:ext cx="4681537" cy="4681537"/>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71472" y="500042"/>
            <a:ext cx="7772400" cy="1143000"/>
          </a:xfrm>
        </p:spPr>
        <p:txBody>
          <a:bodyPr/>
          <a:lstStyle/>
          <a:p>
            <a:r>
              <a:rPr lang="en-GB" sz="4000" b="0" dirty="0" smtClean="0">
                <a:latin typeface="Times New Roman" pitchFamily="18" charset="0"/>
                <a:cs typeface="Times New Roman" pitchFamily="18" charset="0"/>
              </a:rPr>
              <a:t>BBC Breaking News</a:t>
            </a:r>
          </a:p>
        </p:txBody>
      </p:sp>
      <p:sp>
        <p:nvSpPr>
          <p:cNvPr id="5123" name="Rectangle 3"/>
          <p:cNvSpPr>
            <a:spLocks noGrp="1" noChangeArrowheads="1"/>
          </p:cNvSpPr>
          <p:nvPr>
            <p:ph type="body" idx="1"/>
          </p:nvPr>
        </p:nvSpPr>
        <p:spPr>
          <a:xfrm>
            <a:off x="571472" y="1857364"/>
            <a:ext cx="8229600" cy="4525963"/>
          </a:xfrm>
        </p:spPr>
        <p:txBody>
          <a:bodyPr/>
          <a:lstStyle/>
          <a:p>
            <a:pPr>
              <a:lnSpc>
                <a:spcPct val="90000"/>
              </a:lnSpc>
            </a:pPr>
            <a:r>
              <a:rPr lang="en-GB" sz="2800" dirty="0" err="1" smtClean="0">
                <a:latin typeface="Times New Roman" pitchFamily="18" charset="0"/>
                <a:cs typeface="Times New Roman" pitchFamily="18" charset="0"/>
              </a:rPr>
              <a:t>Ramalinga</a:t>
            </a:r>
            <a:r>
              <a:rPr lang="en-GB" sz="2800" dirty="0" smtClean="0">
                <a:latin typeface="Times New Roman" pitchFamily="18" charset="0"/>
                <a:cs typeface="Times New Roman" pitchFamily="18" charset="0"/>
              </a:rPr>
              <a:t> </a:t>
            </a:r>
            <a:r>
              <a:rPr lang="en-GB" sz="2800" dirty="0" err="1" smtClean="0">
                <a:latin typeface="Times New Roman" pitchFamily="18" charset="0"/>
                <a:cs typeface="Times New Roman" pitchFamily="18" charset="0"/>
              </a:rPr>
              <a:t>Raju</a:t>
            </a:r>
            <a:r>
              <a:rPr lang="en-GB" sz="2800" dirty="0" smtClean="0">
                <a:latin typeface="Times New Roman" pitchFamily="18" charset="0"/>
                <a:cs typeface="Times New Roman" pitchFamily="18" charset="0"/>
              </a:rPr>
              <a:t>, who founded the software services giant, admitted to accounting malpractices.</a:t>
            </a:r>
          </a:p>
          <a:p>
            <a:pPr>
              <a:lnSpc>
                <a:spcPct val="90000"/>
              </a:lnSpc>
            </a:pPr>
            <a:r>
              <a:rPr lang="en-GB" sz="2800" dirty="0" smtClean="0">
                <a:latin typeface="Times New Roman" pitchFamily="18" charset="0"/>
                <a:cs typeface="Times New Roman" pitchFamily="18" charset="0"/>
              </a:rPr>
              <a:t>The collapse of Satyam Computers in 2009 cost shareholders more than $2bn and rocked India's IT industry.</a:t>
            </a:r>
          </a:p>
          <a:p>
            <a:pPr>
              <a:lnSpc>
                <a:spcPct val="90000"/>
              </a:lnSpc>
            </a:pPr>
            <a:r>
              <a:rPr lang="en-GB" sz="2800" dirty="0" smtClean="0">
                <a:latin typeface="Times New Roman" pitchFamily="18" charset="0"/>
                <a:cs typeface="Times New Roman" pitchFamily="18" charset="0"/>
              </a:rPr>
              <a:t>It is the biggest fraud at a listed company in India.</a:t>
            </a:r>
          </a:p>
          <a:p>
            <a:pPr>
              <a:lnSpc>
                <a:spcPct val="90000"/>
              </a:lnSpc>
            </a:pPr>
            <a:r>
              <a:rPr lang="en-GB" sz="2800" dirty="0" err="1" smtClean="0">
                <a:latin typeface="Times New Roman" pitchFamily="18" charset="0"/>
                <a:cs typeface="Times New Roman" pitchFamily="18" charset="0"/>
              </a:rPr>
              <a:t>Raju</a:t>
            </a:r>
            <a:r>
              <a:rPr lang="en-GB" sz="2800" dirty="0" smtClean="0">
                <a:latin typeface="Times New Roman" pitchFamily="18" charset="0"/>
                <a:cs typeface="Times New Roman" pitchFamily="18" charset="0"/>
              </a:rPr>
              <a:t> was also fined $800,000.</a:t>
            </a:r>
          </a:p>
          <a:p>
            <a:pPr>
              <a:lnSpc>
                <a:spcPct val="90000"/>
              </a:lnSpc>
            </a:pPr>
            <a:r>
              <a:rPr lang="en-GB" sz="2800" dirty="0" smtClean="0">
                <a:latin typeface="Times New Roman" pitchFamily="18" charset="0"/>
                <a:cs typeface="Times New Roman" pitchFamily="18" charset="0"/>
              </a:rPr>
              <a:t>On conviction, </a:t>
            </a:r>
            <a:r>
              <a:rPr lang="en-GB" sz="2800" dirty="0" err="1" smtClean="0">
                <a:latin typeface="Times New Roman" pitchFamily="18" charset="0"/>
                <a:cs typeface="Times New Roman" pitchFamily="18" charset="0"/>
              </a:rPr>
              <a:t>Raju</a:t>
            </a:r>
            <a:r>
              <a:rPr lang="en-GB" sz="2800" dirty="0" smtClean="0">
                <a:latin typeface="Times New Roman" pitchFamily="18" charset="0"/>
                <a:cs typeface="Times New Roman" pitchFamily="18" charset="0"/>
              </a:rPr>
              <a:t> and others faced a maximum sentence life in jail.</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857224" y="642918"/>
            <a:ext cx="7772400" cy="1143000"/>
          </a:xfrm>
        </p:spPr>
        <p:txBody>
          <a:bodyPr>
            <a:normAutofit fontScale="90000"/>
          </a:bodyPr>
          <a:lstStyle/>
          <a:p>
            <a:pPr defTabSz="457200"/>
            <a:r>
              <a:rPr lang="en-GB" sz="3600" b="0" dirty="0" smtClean="0">
                <a:latin typeface="Times New Roman" pitchFamily="18" charset="0"/>
                <a:cs typeface="Times New Roman" pitchFamily="18" charset="0"/>
              </a:rPr>
              <a:t>The Reality on the Ground: </a:t>
            </a:r>
            <a:br>
              <a:rPr lang="en-GB" sz="3600" b="0" dirty="0" smtClean="0">
                <a:latin typeface="Times New Roman" pitchFamily="18" charset="0"/>
                <a:cs typeface="Times New Roman" pitchFamily="18" charset="0"/>
              </a:rPr>
            </a:br>
            <a:r>
              <a:rPr lang="en-GB" sz="3600" b="0" dirty="0" smtClean="0">
                <a:latin typeface="Times New Roman" pitchFamily="18" charset="0"/>
                <a:cs typeface="Times New Roman" pitchFamily="18" charset="0"/>
              </a:rPr>
              <a:t>A Difficult/Unethical Business Environment</a:t>
            </a:r>
          </a:p>
        </p:txBody>
      </p:sp>
      <p:sp>
        <p:nvSpPr>
          <p:cNvPr id="17411" name="Rectangle 3"/>
          <p:cNvSpPr>
            <a:spLocks noGrp="1" noChangeArrowheads="1"/>
          </p:cNvSpPr>
          <p:nvPr>
            <p:ph type="body" idx="4294967295"/>
          </p:nvPr>
        </p:nvSpPr>
        <p:spPr>
          <a:xfrm>
            <a:off x="1000100" y="2000240"/>
            <a:ext cx="7772400" cy="4114800"/>
          </a:xfrm>
        </p:spPr>
        <p:txBody>
          <a:bodyPr>
            <a:normAutofit/>
          </a:bodyPr>
          <a:lstStyle/>
          <a:p>
            <a:pPr defTabSz="457200">
              <a:lnSpc>
                <a:spcPct val="80000"/>
              </a:lnSpc>
              <a:buFontTx/>
              <a:buNone/>
            </a:pPr>
            <a:r>
              <a:rPr lang="en-GB" dirty="0" smtClean="0">
                <a:latin typeface="Times New Roman" pitchFamily="18" charset="0"/>
                <a:cs typeface="Times New Roman" pitchFamily="18" charset="0"/>
              </a:rPr>
              <a:t>Today’s global </a:t>
            </a:r>
            <a:r>
              <a:rPr lang="en-GB" b="1" i="1" dirty="0" smtClean="0">
                <a:latin typeface="Times New Roman" pitchFamily="18" charset="0"/>
                <a:cs typeface="Times New Roman" pitchFamily="18" charset="0"/>
              </a:rPr>
              <a:t>project manager</a:t>
            </a:r>
            <a:r>
              <a:rPr lang="en-GB" dirty="0" smtClean="0">
                <a:latin typeface="Times New Roman" pitchFamily="18" charset="0"/>
                <a:cs typeface="Times New Roman" pitchFamily="18" charset="0"/>
              </a:rPr>
              <a:t> is faced with</a:t>
            </a:r>
            <a:r>
              <a:rPr lang="en-GB" sz="2800" dirty="0" smtClean="0">
                <a:latin typeface="Times New Roman" pitchFamily="18" charset="0"/>
                <a:cs typeface="Times New Roman" pitchFamily="18" charset="0"/>
              </a:rPr>
              <a:t>:</a:t>
            </a:r>
          </a:p>
          <a:p>
            <a:pPr defTabSz="457200">
              <a:lnSpc>
                <a:spcPct val="80000"/>
              </a:lnSpc>
            </a:pPr>
            <a:r>
              <a:rPr lang="en-GB" sz="2800" dirty="0" smtClean="0">
                <a:latin typeface="Times New Roman" pitchFamily="18" charset="0"/>
                <a:cs typeface="Times New Roman" pitchFamily="18" charset="0"/>
              </a:rPr>
              <a:t>A dynamic, volatile and highly competitive business environment</a:t>
            </a:r>
          </a:p>
          <a:p>
            <a:pPr defTabSz="457200">
              <a:lnSpc>
                <a:spcPct val="80000"/>
              </a:lnSpc>
            </a:pPr>
            <a:r>
              <a:rPr lang="en-GB" sz="2800" dirty="0" smtClean="0">
                <a:latin typeface="Times New Roman" pitchFamily="18" charset="0"/>
                <a:cs typeface="Times New Roman" pitchFamily="18" charset="0"/>
              </a:rPr>
              <a:t>Uncertain economic futures</a:t>
            </a:r>
          </a:p>
          <a:p>
            <a:pPr defTabSz="457200">
              <a:lnSpc>
                <a:spcPct val="80000"/>
              </a:lnSpc>
            </a:pPr>
            <a:r>
              <a:rPr lang="en-GB" sz="2800" dirty="0" smtClean="0">
                <a:latin typeface="Times New Roman" pitchFamily="18" charset="0"/>
                <a:cs typeface="Times New Roman" pitchFamily="18" charset="0"/>
              </a:rPr>
              <a:t>Increasing demands from shareholders, investors and a diverse and sophisticated workforce</a:t>
            </a:r>
          </a:p>
          <a:p>
            <a:pPr defTabSz="457200">
              <a:lnSpc>
                <a:spcPct val="80000"/>
              </a:lnSpc>
            </a:pPr>
            <a:r>
              <a:rPr lang="en-GB" sz="2800" dirty="0" smtClean="0">
                <a:latin typeface="Times New Roman" pitchFamily="18" charset="0"/>
                <a:cs typeface="Times New Roman" pitchFamily="18" charset="0"/>
              </a:rPr>
              <a:t>Unethical business practices – corruption, etc</a:t>
            </a:r>
          </a:p>
          <a:p>
            <a:pPr defTabSz="457200">
              <a:lnSpc>
                <a:spcPct val="80000"/>
              </a:lnSpc>
            </a:pPr>
            <a:r>
              <a:rPr lang="en-GB" sz="2800" dirty="0" smtClean="0">
                <a:latin typeface="Times New Roman" pitchFamily="18" charset="0"/>
                <a:cs typeface="Times New Roman" pitchFamily="18" charset="0"/>
              </a:rPr>
              <a:t>Need to continuously develop and implement winning strategies to keep earning a living or keeping his companies afloat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428604"/>
            <a:ext cx="8229600" cy="1143000"/>
          </a:xfrm>
        </p:spPr>
        <p:txBody>
          <a:bodyPr>
            <a:normAutofit fontScale="90000"/>
          </a:bodyPr>
          <a:lstStyle/>
          <a:p>
            <a:r>
              <a:rPr lang="en-GB" dirty="0" smtClean="0"/>
              <a:t/>
            </a:r>
            <a:br>
              <a:rPr lang="en-GB" dirty="0" smtClean="0"/>
            </a:br>
            <a:r>
              <a:rPr lang="en-GB" sz="4400" b="0" dirty="0" smtClean="0">
                <a:latin typeface="Times New Roman" pitchFamily="18" charset="0"/>
                <a:cs typeface="Times New Roman" pitchFamily="18" charset="0"/>
              </a:rPr>
              <a:t>...even more Daunting in Ghana...</a:t>
            </a:r>
            <a:r>
              <a:rPr lang="en-GB" dirty="0" smtClean="0"/>
              <a:t/>
            </a:r>
            <a:br>
              <a:rPr lang="en-GB" dirty="0" smtClean="0"/>
            </a:br>
            <a:r>
              <a:rPr lang="en-GB" dirty="0" smtClean="0"/>
              <a:t> </a:t>
            </a:r>
            <a:endParaRPr lang="en-GB" dirty="0"/>
          </a:p>
        </p:txBody>
      </p:sp>
      <p:sp>
        <p:nvSpPr>
          <p:cNvPr id="3" name="Content Placeholder 2"/>
          <p:cNvSpPr>
            <a:spLocks noGrp="1"/>
          </p:cNvSpPr>
          <p:nvPr>
            <p:ph idx="1"/>
          </p:nvPr>
        </p:nvSpPr>
        <p:spPr>
          <a:xfrm>
            <a:off x="914400" y="1714488"/>
            <a:ext cx="8229600" cy="4525963"/>
          </a:xfrm>
        </p:spPr>
        <p:txBody>
          <a:bodyPr>
            <a:normAutofit fontScale="92500" lnSpcReduction="10000"/>
          </a:bodyPr>
          <a:lstStyle/>
          <a:p>
            <a:pPr>
              <a:buNone/>
            </a:pPr>
            <a:r>
              <a:rPr lang="en-GB" dirty="0" smtClean="0">
                <a:latin typeface="Times New Roman" pitchFamily="18" charset="0"/>
                <a:cs typeface="Times New Roman" pitchFamily="18" charset="0"/>
              </a:rPr>
              <a:t>the project manager increasingly has to operate in an environment characterised by</a:t>
            </a:r>
          </a:p>
          <a:p>
            <a:pPr>
              <a:buNone/>
            </a:pPr>
            <a:r>
              <a:rPr lang="en-GB" dirty="0" smtClean="0">
                <a:latin typeface="Times New Roman" pitchFamily="18" charset="0"/>
                <a:cs typeface="Times New Roman" pitchFamily="18" charset="0"/>
              </a:rPr>
              <a:t>	+ </a:t>
            </a:r>
            <a:r>
              <a:rPr lang="en-GB" sz="3000" dirty="0" smtClean="0">
                <a:latin typeface="Times New Roman" pitchFamily="18" charset="0"/>
                <a:cs typeface="Times New Roman" pitchFamily="18" charset="0"/>
              </a:rPr>
              <a:t>Fierce competition and time pressure</a:t>
            </a:r>
          </a:p>
          <a:p>
            <a:pPr>
              <a:buNone/>
            </a:pPr>
            <a:r>
              <a:rPr lang="en-GB" sz="3000" dirty="0" smtClean="0">
                <a:latin typeface="Times New Roman" pitchFamily="18" charset="0"/>
                <a:cs typeface="Times New Roman" pitchFamily="18" charset="0"/>
              </a:rPr>
              <a:t>	+ Dishonesty – “alternative truths”; “economic truths</a:t>
            </a:r>
          </a:p>
          <a:p>
            <a:pPr>
              <a:buNone/>
            </a:pPr>
            <a:r>
              <a:rPr lang="en-GB" sz="3000" dirty="0" smtClean="0">
                <a:latin typeface="Times New Roman" pitchFamily="18" charset="0"/>
                <a:cs typeface="Times New Roman" pitchFamily="18" charset="0"/>
              </a:rPr>
              <a:t>	+ Nepotism and favouritism (who to use)</a:t>
            </a:r>
          </a:p>
          <a:p>
            <a:pPr>
              <a:buNone/>
            </a:pPr>
            <a:r>
              <a:rPr lang="en-GB" sz="3000" dirty="0" smtClean="0">
                <a:latin typeface="Times New Roman" pitchFamily="18" charset="0"/>
                <a:cs typeface="Times New Roman" pitchFamily="18" charset="0"/>
              </a:rPr>
              <a:t>	+ Pressure to cut corners or cook the books (compromise quality and safety)</a:t>
            </a:r>
          </a:p>
          <a:p>
            <a:pPr>
              <a:buNone/>
            </a:pPr>
            <a:r>
              <a:rPr lang="en-GB" sz="3000" dirty="0" smtClean="0">
                <a:latin typeface="Times New Roman" pitchFamily="18" charset="0"/>
                <a:cs typeface="Times New Roman" pitchFamily="18" charset="0"/>
              </a:rPr>
              <a:t>	+ Lack of integrity (project cost inflation)</a:t>
            </a:r>
          </a:p>
          <a:p>
            <a:pPr>
              <a:buNone/>
            </a:pPr>
            <a:r>
              <a:rPr lang="en-GB" sz="3000" dirty="0" smtClean="0">
                <a:latin typeface="Times New Roman" pitchFamily="18" charset="0"/>
                <a:cs typeface="Times New Roman" pitchFamily="18" charset="0"/>
              </a:rPr>
              <a:t>	+ Corruption</a:t>
            </a:r>
            <a:endParaRPr lang="en-GB" sz="30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785786" y="714356"/>
            <a:ext cx="7772400" cy="1143000"/>
          </a:xfrm>
        </p:spPr>
        <p:txBody>
          <a:bodyPr/>
          <a:lstStyle/>
          <a:p>
            <a:pPr defTabSz="457200"/>
            <a:r>
              <a:rPr lang="en-GB" b="0" dirty="0" smtClean="0">
                <a:latin typeface="Times New Roman" pitchFamily="18" charset="0"/>
                <a:cs typeface="Times New Roman" pitchFamily="18" charset="0"/>
              </a:rPr>
              <a:t>..hence the pressure (temptation?) to..</a:t>
            </a:r>
          </a:p>
        </p:txBody>
      </p:sp>
      <p:sp>
        <p:nvSpPr>
          <p:cNvPr id="19459" name="Rectangle 3"/>
          <p:cNvSpPr>
            <a:spLocks noGrp="1" noChangeArrowheads="1"/>
          </p:cNvSpPr>
          <p:nvPr>
            <p:ph type="body" idx="4294967295"/>
          </p:nvPr>
        </p:nvSpPr>
        <p:spPr>
          <a:xfrm>
            <a:off x="914400" y="1785926"/>
            <a:ext cx="8229600" cy="4525963"/>
          </a:xfrm>
        </p:spPr>
        <p:txBody>
          <a:bodyPr/>
          <a:lstStyle/>
          <a:p>
            <a:pPr defTabSz="457200"/>
            <a:r>
              <a:rPr lang="en-GB" sz="2800" dirty="0" smtClean="0">
                <a:latin typeface="Times New Roman" pitchFamily="18" charset="0"/>
                <a:cs typeface="Times New Roman" pitchFamily="18" charset="0"/>
              </a:rPr>
              <a:t>be dishonest (lying to get the business)</a:t>
            </a:r>
          </a:p>
          <a:p>
            <a:pPr defTabSz="457200"/>
            <a:r>
              <a:rPr lang="en-GB" sz="2800" dirty="0" smtClean="0">
                <a:latin typeface="Times New Roman" pitchFamily="18" charset="0"/>
                <a:cs typeface="Times New Roman" pitchFamily="18" charset="0"/>
              </a:rPr>
              <a:t>cut corners (quality, health and safety)</a:t>
            </a:r>
          </a:p>
          <a:p>
            <a:pPr defTabSz="457200"/>
            <a:r>
              <a:rPr lang="en-GB" sz="2800" dirty="0" smtClean="0">
                <a:latin typeface="Times New Roman" pitchFamily="18" charset="0"/>
                <a:cs typeface="Times New Roman" pitchFamily="18" charset="0"/>
              </a:rPr>
              <a:t>be fraudulent, crooked - contracts </a:t>
            </a:r>
          </a:p>
          <a:p>
            <a:pPr defTabSz="457200"/>
            <a:r>
              <a:rPr lang="en-GB" sz="2800" dirty="0" smtClean="0">
                <a:latin typeface="Times New Roman" pitchFamily="18" charset="0"/>
                <a:cs typeface="Times New Roman" pitchFamily="18" charset="0"/>
              </a:rPr>
              <a:t>cheat, inflate costs of projects</a:t>
            </a:r>
          </a:p>
          <a:p>
            <a:pPr defTabSz="457200"/>
            <a:r>
              <a:rPr lang="en-GB" sz="2800" dirty="0" smtClean="0">
                <a:latin typeface="Times New Roman" pitchFamily="18" charset="0"/>
                <a:cs typeface="Times New Roman" pitchFamily="18" charset="0"/>
              </a:rPr>
              <a:t>cook the books, fudge the figures</a:t>
            </a:r>
          </a:p>
          <a:p>
            <a:pPr defTabSz="457200"/>
            <a:r>
              <a:rPr lang="en-GB" sz="2800" dirty="0" smtClean="0">
                <a:latin typeface="Times New Roman" pitchFamily="18" charset="0"/>
                <a:cs typeface="Times New Roman" pitchFamily="18" charset="0"/>
              </a:rPr>
              <a:t>under-invoice, over-invoice</a:t>
            </a:r>
          </a:p>
          <a:p>
            <a:pPr defTabSz="457200"/>
            <a:r>
              <a:rPr lang="en-GB" sz="2800" dirty="0" smtClean="0">
                <a:latin typeface="Times New Roman" pitchFamily="18" charset="0"/>
                <a:cs typeface="Times New Roman" pitchFamily="18" charset="0"/>
              </a:rPr>
              <a:t>subvert the law/regulation</a:t>
            </a:r>
          </a:p>
          <a:p>
            <a:pPr defTabSz="457200">
              <a:buFontTx/>
              <a:buNone/>
            </a:pPr>
            <a:r>
              <a:rPr lang="en-GB" sz="2800" dirty="0" smtClean="0">
                <a:latin typeface="Times New Roman" pitchFamily="18" charset="0"/>
                <a:cs typeface="Times New Roman" pitchFamily="18" charset="0"/>
              </a:rPr>
              <a:t>In short be UNETHICAL, and go for “the end justifies the means”</a:t>
            </a:r>
          </a:p>
          <a:p>
            <a:pPr defTabSz="457200"/>
            <a:endParaRPr lang="en-GB" sz="28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00034" y="642918"/>
            <a:ext cx="7772400" cy="1143000"/>
          </a:xfrm>
        </p:spPr>
        <p:txBody>
          <a:bodyPr>
            <a:noAutofit/>
          </a:bodyPr>
          <a:lstStyle/>
          <a:p>
            <a:r>
              <a:rPr lang="en-GB" b="0" dirty="0" smtClean="0">
                <a:latin typeface="Times New Roman" pitchFamily="18" charset="0"/>
                <a:cs typeface="Times New Roman" pitchFamily="18" charset="0"/>
              </a:rPr>
              <a:t>.. but unethical business practices don’t pay.. </a:t>
            </a:r>
          </a:p>
        </p:txBody>
      </p:sp>
      <p:sp>
        <p:nvSpPr>
          <p:cNvPr id="20483" name="Rectangle 3"/>
          <p:cNvSpPr>
            <a:spLocks noGrp="1" noChangeArrowheads="1"/>
          </p:cNvSpPr>
          <p:nvPr>
            <p:ph type="body" idx="1"/>
          </p:nvPr>
        </p:nvSpPr>
        <p:spPr>
          <a:xfrm>
            <a:off x="1071538" y="2171720"/>
            <a:ext cx="7772400" cy="4114800"/>
          </a:xfrm>
        </p:spPr>
        <p:txBody>
          <a:bodyPr/>
          <a:lstStyle/>
          <a:p>
            <a:r>
              <a:rPr lang="en-GB" sz="2800" dirty="0" smtClean="0">
                <a:latin typeface="Times New Roman" pitchFamily="18" charset="0"/>
                <a:cs typeface="Times New Roman" pitchFamily="18" charset="0"/>
              </a:rPr>
              <a:t>Companies fail ultimately – payback time</a:t>
            </a:r>
          </a:p>
          <a:p>
            <a:r>
              <a:rPr lang="en-GB" sz="2800" dirty="0" smtClean="0">
                <a:latin typeface="Times New Roman" pitchFamily="18" charset="0"/>
                <a:cs typeface="Times New Roman" pitchFamily="18" charset="0"/>
              </a:rPr>
              <a:t>Company reputations are destroyed</a:t>
            </a:r>
          </a:p>
          <a:p>
            <a:r>
              <a:rPr lang="en-GB" sz="2800" dirty="0" smtClean="0">
                <a:latin typeface="Times New Roman" pitchFamily="18" charset="0"/>
                <a:cs typeface="Times New Roman" pitchFamily="18" charset="0"/>
              </a:rPr>
              <a:t>Shareholders lose billions</a:t>
            </a:r>
          </a:p>
          <a:p>
            <a:r>
              <a:rPr lang="en-GB" sz="2800" dirty="0" smtClean="0">
                <a:latin typeface="Times New Roman" pitchFamily="18" charset="0"/>
                <a:cs typeface="Times New Roman" pitchFamily="18" charset="0"/>
              </a:rPr>
              <a:t>Confidence and trust are shattered</a:t>
            </a:r>
          </a:p>
          <a:p>
            <a:r>
              <a:rPr lang="en-GB" sz="2800" dirty="0" smtClean="0">
                <a:latin typeface="Times New Roman" pitchFamily="18" charset="0"/>
                <a:cs typeface="Times New Roman" pitchFamily="18" charset="0"/>
              </a:rPr>
              <a:t>Jobs are lost and lives destroyed</a:t>
            </a:r>
          </a:p>
          <a:p>
            <a:r>
              <a:rPr lang="en-GB" sz="2800" dirty="0" smtClean="0">
                <a:latin typeface="Times New Roman" pitchFamily="18" charset="0"/>
                <a:cs typeface="Times New Roman" pitchFamily="18" charset="0"/>
              </a:rPr>
              <a:t>Executives are jailed and their reputations forever destroyed (may get away in Ghana)</a:t>
            </a:r>
          </a:p>
          <a:p>
            <a:endParaRPr lang="en-GB" sz="2800" dirty="0" smtClean="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idx="4294967295"/>
          </p:nvPr>
        </p:nvSpPr>
        <p:spPr>
          <a:xfrm>
            <a:off x="785786" y="714356"/>
            <a:ext cx="7772400" cy="1143000"/>
          </a:xfrm>
        </p:spPr>
        <p:txBody>
          <a:bodyPr>
            <a:noAutofit/>
          </a:bodyPr>
          <a:lstStyle/>
          <a:p>
            <a:pPr defTabSz="914400"/>
            <a:r>
              <a:rPr lang="en-GB" sz="3600" b="0" dirty="0" smtClean="0">
                <a:latin typeface="Times New Roman" pitchFamily="18" charset="0"/>
                <a:cs typeface="Times New Roman" pitchFamily="18" charset="0"/>
              </a:rPr>
              <a:t>Bad Ethical Behaviour is Detrimental to Corporate Reputation</a:t>
            </a:r>
          </a:p>
        </p:txBody>
      </p:sp>
      <p:sp>
        <p:nvSpPr>
          <p:cNvPr id="306179" name="Rectangle 3"/>
          <p:cNvSpPr>
            <a:spLocks noGrp="1" noChangeArrowheads="1"/>
          </p:cNvSpPr>
          <p:nvPr>
            <p:ph type="body" idx="4294967295"/>
          </p:nvPr>
        </p:nvSpPr>
        <p:spPr bwMode="auto">
          <a:xfrm>
            <a:off x="785786" y="2428868"/>
            <a:ext cx="7772400" cy="4114800"/>
          </a:xfrm>
          <a:prstGeom prst="rect">
            <a:avLst/>
          </a:prstGeom>
          <a:solidFill>
            <a:srgbClr val="FFFFFF"/>
          </a:solidFill>
          <a:ln>
            <a:solidFill>
              <a:srgbClr val="000000"/>
            </a:solidFill>
            <a:miter lim="800000"/>
            <a:headEnd/>
            <a:tailEnd/>
          </a:ln>
        </p:spPr>
        <p:txBody>
          <a:bodyPr/>
          <a:lstStyle/>
          <a:p>
            <a:pPr defTabSz="914400">
              <a:buFont typeface="Arial" pitchFamily="34" charset="0"/>
              <a:buNone/>
            </a:pPr>
            <a:r>
              <a:rPr lang="en-GB" dirty="0" smtClean="0">
                <a:latin typeface="Times New Roman" pitchFamily="18" charset="0"/>
                <a:cs typeface="Times New Roman" pitchFamily="18" charset="0"/>
              </a:rPr>
              <a:t>“Just as character matters in people, it matters in organizations,” </a:t>
            </a:r>
          </a:p>
          <a:p>
            <a:pPr defTabSz="914400">
              <a:buFont typeface="Arial" pitchFamily="34" charset="0"/>
              <a:buNone/>
            </a:pPr>
            <a:endParaRPr lang="en-GB" sz="2800" dirty="0" smtClean="0"/>
          </a:p>
          <a:p>
            <a:pPr defTabSz="914400">
              <a:buFont typeface="Arial" pitchFamily="34" charset="0"/>
              <a:buNone/>
            </a:pPr>
            <a:r>
              <a:rPr lang="en-GB" sz="2800" dirty="0" smtClean="0">
                <a:latin typeface="Times New Roman" pitchFamily="18" charset="0"/>
                <a:cs typeface="Times New Roman" pitchFamily="18" charset="0"/>
              </a:rPr>
              <a:t>says Justin Schultz, a corporate psychologist in Denver.</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357158" y="500042"/>
            <a:ext cx="8229600" cy="1143000"/>
          </a:xfrm>
        </p:spPr>
        <p:txBody>
          <a:bodyPr>
            <a:normAutofit/>
          </a:bodyPr>
          <a:lstStyle/>
          <a:p>
            <a:r>
              <a:rPr lang="en-GB" sz="4000" b="0" dirty="0" smtClean="0">
                <a:latin typeface="Times New Roman" pitchFamily="18" charset="0"/>
                <a:cs typeface="Times New Roman" pitchFamily="18" charset="0"/>
              </a:rPr>
              <a:t>GSK in China</a:t>
            </a:r>
          </a:p>
        </p:txBody>
      </p:sp>
      <p:sp>
        <p:nvSpPr>
          <p:cNvPr id="53251" name="Rectangle 3"/>
          <p:cNvSpPr>
            <a:spLocks noGrp="1" noChangeArrowheads="1"/>
          </p:cNvSpPr>
          <p:nvPr>
            <p:ph type="body" idx="1"/>
          </p:nvPr>
        </p:nvSpPr>
        <p:spPr>
          <a:xfrm>
            <a:off x="714348" y="1785926"/>
            <a:ext cx="8229600" cy="4525963"/>
          </a:xfrm>
        </p:spPr>
        <p:txBody>
          <a:bodyPr/>
          <a:lstStyle/>
          <a:p>
            <a:pPr>
              <a:buFontTx/>
              <a:buNone/>
            </a:pPr>
            <a:r>
              <a:rPr lang="en-GB" altLang="zh-CN" sz="2800" dirty="0" smtClean="0">
                <a:latin typeface="Times New Roman" pitchFamily="18" charset="0"/>
                <a:cs typeface="Times New Roman" pitchFamily="18" charset="0"/>
              </a:rPr>
              <a:t>In 2014, British pharmaceutical giant GlaxoSmithKline (GSK) was found guilty of bribery and ordered to pay a fine of 3 billion Yuan by a Chinese court. </a:t>
            </a:r>
          </a:p>
          <a:p>
            <a:pPr>
              <a:buFontTx/>
              <a:buNone/>
            </a:pPr>
            <a:r>
              <a:rPr lang="en-GB" altLang="zh-CN" sz="2800" dirty="0" smtClean="0">
                <a:latin typeface="Times New Roman" pitchFamily="18" charset="0"/>
                <a:cs typeface="Times New Roman" pitchFamily="18" charset="0"/>
              </a:rPr>
              <a:t>GSK sales executives were accused of paying Chinese doctors to use the company's pharmaceuticals </a:t>
            </a:r>
            <a:endParaRPr lang="en-GB" sz="2800" dirty="0" smtClean="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71472" y="571480"/>
            <a:ext cx="7772400" cy="1143000"/>
          </a:xfrm>
        </p:spPr>
        <p:txBody>
          <a:bodyPr>
            <a:normAutofit/>
          </a:bodyPr>
          <a:lstStyle/>
          <a:p>
            <a:r>
              <a:rPr lang="en-GB" sz="4000" b="0" dirty="0" smtClean="0">
                <a:latin typeface="Times New Roman" pitchFamily="18" charset="0"/>
                <a:cs typeface="Times New Roman" pitchFamily="18" charset="0"/>
              </a:rPr>
              <a:t>Chairman Ken Lay of Enron</a:t>
            </a:r>
          </a:p>
        </p:txBody>
      </p:sp>
      <p:sp>
        <p:nvSpPr>
          <p:cNvPr id="39939" name="Rectangle 3"/>
          <p:cNvSpPr>
            <a:spLocks noGrp="1" noChangeArrowheads="1"/>
          </p:cNvSpPr>
          <p:nvPr>
            <p:ph type="body" idx="1"/>
          </p:nvPr>
        </p:nvSpPr>
        <p:spPr>
          <a:xfrm>
            <a:off x="914400" y="1928802"/>
            <a:ext cx="8229600" cy="4525963"/>
          </a:xfrm>
        </p:spPr>
        <p:txBody>
          <a:bodyPr/>
          <a:lstStyle/>
          <a:p>
            <a:pPr>
              <a:buNone/>
            </a:pPr>
            <a:r>
              <a:rPr lang="en-GB" sz="2800" dirty="0" smtClean="0">
                <a:latin typeface="Times New Roman" pitchFamily="18" charset="0"/>
                <a:cs typeface="Times New Roman" pitchFamily="18" charset="0"/>
              </a:rPr>
              <a:t>"As officers and employees of the Enron Corp., its subsidiaries, and its affiliated companies, we are responsible for conducting the business affairs of the companies in accordance with all applicable laws and in a moral and honest manner."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t>Coverage</a:t>
            </a:r>
            <a:endParaRPr lang="en-GB" b="0" dirty="0"/>
          </a:p>
        </p:txBody>
      </p:sp>
      <p:sp>
        <p:nvSpPr>
          <p:cNvPr id="3" name="Content Placeholder 2"/>
          <p:cNvSpPr>
            <a:spLocks noGrp="1"/>
          </p:cNvSpPr>
          <p:nvPr>
            <p:ph idx="1"/>
          </p:nvPr>
        </p:nvSpPr>
        <p:spPr>
          <a:xfrm>
            <a:off x="914400" y="1643050"/>
            <a:ext cx="8229600" cy="4525963"/>
          </a:xfrm>
        </p:spPr>
        <p:txBody>
          <a:bodyPr/>
          <a:lstStyle/>
          <a:p>
            <a:pPr marL="514350" indent="-514350">
              <a:buAutoNum type="arabicPeriod"/>
            </a:pPr>
            <a:r>
              <a:rPr lang="en-GB" sz="2800" dirty="0" smtClean="0"/>
              <a:t>Leadership – what it is and why important</a:t>
            </a:r>
          </a:p>
          <a:p>
            <a:pPr marL="514350" indent="-514350">
              <a:buAutoNum type="arabicPeriod"/>
            </a:pPr>
            <a:r>
              <a:rPr lang="en-GB" sz="2800" dirty="0" smtClean="0"/>
              <a:t>The PIVOT around which Leadership revolves – Ethics; What is Ethics?</a:t>
            </a:r>
          </a:p>
          <a:p>
            <a:pPr marL="514350" indent="-514350">
              <a:buAutoNum type="arabicPeriod"/>
            </a:pPr>
            <a:r>
              <a:rPr lang="en-GB" sz="2800" dirty="0" smtClean="0"/>
              <a:t>How does it relate to Leadership?</a:t>
            </a:r>
          </a:p>
          <a:p>
            <a:pPr marL="514350" indent="-514350">
              <a:buAutoNum type="arabicPeriod"/>
            </a:pPr>
            <a:r>
              <a:rPr lang="en-GB" sz="2800" dirty="0" smtClean="0"/>
              <a:t>How bad Ethics destroys Leadership</a:t>
            </a:r>
          </a:p>
          <a:p>
            <a:pPr marL="514350" indent="-514350">
              <a:buAutoNum type="arabicPeriod"/>
            </a:pPr>
            <a:r>
              <a:rPr lang="en-GB" sz="2800" dirty="0" smtClean="0"/>
              <a:t>Becoming an Ethical leader</a:t>
            </a:r>
          </a:p>
          <a:p>
            <a:pPr marL="514350" indent="-514350">
              <a:buAutoNum type="arabicPeriod"/>
            </a:pPr>
            <a:r>
              <a:rPr lang="en-GB" sz="2800" dirty="0" smtClean="0"/>
              <a:t>Finale</a:t>
            </a:r>
          </a:p>
          <a:p>
            <a:pPr marL="514350" indent="-514350">
              <a:buAutoNum type="arabicPeriod"/>
            </a:pPr>
            <a:endParaRPr lang="en-GB"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285784" y="500042"/>
            <a:ext cx="7772400" cy="1143000"/>
          </a:xfrm>
        </p:spPr>
        <p:txBody>
          <a:bodyPr/>
          <a:lstStyle/>
          <a:p>
            <a:pPr defTabSz="457200"/>
            <a:r>
              <a:rPr lang="en-GB" sz="4000" b="0" dirty="0" smtClean="0">
                <a:latin typeface="Times New Roman" pitchFamily="18" charset="0"/>
                <a:cs typeface="Times New Roman" pitchFamily="18" charset="0"/>
              </a:rPr>
              <a:t>Enron Timeline</a:t>
            </a:r>
          </a:p>
        </p:txBody>
      </p:sp>
      <p:sp>
        <p:nvSpPr>
          <p:cNvPr id="9219" name="Rectangle 3"/>
          <p:cNvSpPr>
            <a:spLocks noGrp="1" noChangeArrowheads="1"/>
          </p:cNvSpPr>
          <p:nvPr>
            <p:ph type="body" idx="4294967295"/>
          </p:nvPr>
        </p:nvSpPr>
        <p:spPr>
          <a:xfrm>
            <a:off x="914400" y="1643050"/>
            <a:ext cx="8229600" cy="4525962"/>
          </a:xfrm>
          <a:noFill/>
        </p:spPr>
        <p:txBody>
          <a:bodyPr/>
          <a:lstStyle/>
          <a:p>
            <a:pPr defTabSz="457200">
              <a:lnSpc>
                <a:spcPct val="90000"/>
              </a:lnSpc>
            </a:pPr>
            <a:r>
              <a:rPr lang="en-GB" sz="2800" dirty="0" smtClean="0">
                <a:latin typeface="Times New Roman" pitchFamily="18" charset="0"/>
                <a:cs typeface="Times New Roman" pitchFamily="18" charset="0"/>
              </a:rPr>
              <a:t>Year 2000:</a:t>
            </a:r>
          </a:p>
          <a:p>
            <a:pPr defTabSz="457200">
              <a:lnSpc>
                <a:spcPct val="90000"/>
              </a:lnSpc>
              <a:buFontTx/>
              <a:buNone/>
            </a:pPr>
            <a:r>
              <a:rPr lang="en-GB" sz="2800" dirty="0" smtClean="0">
                <a:latin typeface="Times New Roman" pitchFamily="18" charset="0"/>
                <a:cs typeface="Times New Roman" pitchFamily="18" charset="0"/>
              </a:rPr>
              <a:t>	Revenue: S101bn</a:t>
            </a:r>
          </a:p>
          <a:p>
            <a:pPr defTabSz="457200">
              <a:lnSpc>
                <a:spcPct val="90000"/>
              </a:lnSpc>
              <a:buFontTx/>
              <a:buNone/>
            </a:pPr>
            <a:r>
              <a:rPr lang="en-GB" sz="2800" dirty="0" smtClean="0">
                <a:latin typeface="Times New Roman" pitchFamily="18" charset="0"/>
                <a:cs typeface="Times New Roman" pitchFamily="18" charset="0"/>
              </a:rPr>
              <a:t>	Employment (US): 21,000</a:t>
            </a:r>
          </a:p>
          <a:p>
            <a:pPr defTabSz="457200">
              <a:lnSpc>
                <a:spcPct val="90000"/>
              </a:lnSpc>
              <a:buFontTx/>
              <a:buNone/>
            </a:pPr>
            <a:r>
              <a:rPr lang="en-GB" sz="2800" dirty="0" smtClean="0">
                <a:latin typeface="Times New Roman" pitchFamily="18" charset="0"/>
                <a:cs typeface="Times New Roman" pitchFamily="18" charset="0"/>
              </a:rPr>
              <a:t>Countries of operation: 40</a:t>
            </a:r>
          </a:p>
          <a:p>
            <a:pPr defTabSz="457200">
              <a:lnSpc>
                <a:spcPct val="90000"/>
              </a:lnSpc>
            </a:pPr>
            <a:endParaRPr lang="en-GB" sz="2800" dirty="0" smtClean="0">
              <a:latin typeface="Times New Roman" pitchFamily="18" charset="0"/>
              <a:cs typeface="Times New Roman" pitchFamily="18" charset="0"/>
            </a:endParaRPr>
          </a:p>
          <a:p>
            <a:pPr defTabSz="457200">
              <a:lnSpc>
                <a:spcPct val="90000"/>
              </a:lnSpc>
            </a:pPr>
            <a:r>
              <a:rPr lang="en-GB" sz="2800" dirty="0" smtClean="0">
                <a:latin typeface="Times New Roman" pitchFamily="18" charset="0"/>
                <a:cs typeface="Times New Roman" pitchFamily="18" charset="0"/>
              </a:rPr>
              <a:t>December 2001:</a:t>
            </a:r>
          </a:p>
          <a:p>
            <a:pPr defTabSz="457200">
              <a:lnSpc>
                <a:spcPct val="90000"/>
              </a:lnSpc>
              <a:buFontTx/>
              <a:buNone/>
            </a:pPr>
            <a:r>
              <a:rPr lang="en-GB" sz="2800" dirty="0" smtClean="0">
                <a:latin typeface="Times New Roman" pitchFamily="18" charset="0"/>
                <a:cs typeface="Times New Roman" pitchFamily="18" charset="0"/>
              </a:rPr>
              <a:t>	Financial statement fraud detected</a:t>
            </a:r>
          </a:p>
          <a:p>
            <a:pPr defTabSz="457200">
              <a:lnSpc>
                <a:spcPct val="90000"/>
              </a:lnSpc>
              <a:buFontTx/>
              <a:buNone/>
            </a:pPr>
            <a:r>
              <a:rPr lang="en-GB" sz="2800" dirty="0" smtClean="0">
                <a:latin typeface="Times New Roman" pitchFamily="18" charset="0"/>
                <a:cs typeface="Times New Roman" pitchFamily="18" charset="0"/>
              </a:rPr>
              <a:t>	Enron files for bankruptcy</a:t>
            </a:r>
            <a:r>
              <a:rPr lang="en-GB" sz="2800" dirty="0" smtClean="0"/>
              <a:t/>
            </a:r>
            <a:br>
              <a:rPr lang="en-GB" sz="2800" dirty="0" smtClean="0"/>
            </a:br>
            <a:endParaRPr lang="en-GB" sz="2800"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57158" y="428604"/>
            <a:ext cx="8229600" cy="1143000"/>
          </a:xfrm>
        </p:spPr>
        <p:txBody>
          <a:bodyPr>
            <a:normAutofit/>
          </a:bodyPr>
          <a:lstStyle/>
          <a:p>
            <a:r>
              <a:rPr lang="en-GB" sz="4000" b="0" dirty="0" smtClean="0">
                <a:latin typeface="Times New Roman" pitchFamily="18" charset="0"/>
                <a:cs typeface="Times New Roman" pitchFamily="18" charset="0"/>
              </a:rPr>
              <a:t>Olympus in Japan</a:t>
            </a:r>
          </a:p>
        </p:txBody>
      </p:sp>
      <p:sp>
        <p:nvSpPr>
          <p:cNvPr id="54275" name="Rectangle 3"/>
          <p:cNvSpPr>
            <a:spLocks noGrp="1" noChangeArrowheads="1"/>
          </p:cNvSpPr>
          <p:nvPr>
            <p:ph type="body" idx="1"/>
          </p:nvPr>
        </p:nvSpPr>
        <p:spPr>
          <a:xfrm>
            <a:off x="571472" y="1571612"/>
            <a:ext cx="8229600" cy="4525963"/>
          </a:xfrm>
        </p:spPr>
        <p:txBody>
          <a:bodyPr/>
          <a:lstStyle/>
          <a:p>
            <a:pPr>
              <a:buFontTx/>
              <a:buNone/>
            </a:pPr>
            <a:r>
              <a:rPr lang="en-GB" altLang="zh-CN" sz="2800" dirty="0" smtClean="0">
                <a:latin typeface="Times New Roman" pitchFamily="18" charset="0"/>
                <a:cs typeface="Times New Roman" pitchFamily="18" charset="0"/>
              </a:rPr>
              <a:t>Michael Woodford was appointed CEO of Japanese lens company Olympus in 2011, and quickly discovered the company was disguising its business losses as write-offs. (For example, US$700 million in "advisory fees" to an entity in the Cayman Islands.) </a:t>
            </a:r>
          </a:p>
          <a:p>
            <a:pPr>
              <a:buFontTx/>
              <a:buNone/>
            </a:pPr>
            <a:r>
              <a:rPr lang="en-GB" altLang="zh-CN" sz="2800" dirty="0" smtClean="0">
                <a:latin typeface="Times New Roman" pitchFamily="18" charset="0"/>
                <a:cs typeface="Times New Roman" pitchFamily="18" charset="0"/>
              </a:rPr>
              <a:t>Woodford found these unusual transactions stretched to the 1990s and totalled around US$1.7 billion. He was dismissed by the board when he challenged them and blew the whistle.</a:t>
            </a:r>
            <a:endParaRPr lang="en-GB" sz="2800" dirty="0" smtClean="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71480"/>
            <a:ext cx="8229600" cy="1143000"/>
          </a:xfrm>
        </p:spPr>
        <p:txBody>
          <a:bodyPr>
            <a:normAutofit/>
          </a:bodyPr>
          <a:lstStyle/>
          <a:p>
            <a:r>
              <a:rPr lang="en-GB" sz="4000" b="0" dirty="0" smtClean="0">
                <a:latin typeface="Times New Roman" pitchFamily="18" charset="0"/>
                <a:cs typeface="Times New Roman" pitchFamily="18" charset="0"/>
              </a:rPr>
              <a:t>Latest Case (Jan 2017): Rolls Royce</a:t>
            </a:r>
            <a:endParaRPr lang="en-GB" sz="4000" b="0" dirty="0">
              <a:latin typeface="Times New Roman" pitchFamily="18" charset="0"/>
              <a:cs typeface="Times New Roman" pitchFamily="18" charset="0"/>
            </a:endParaRPr>
          </a:p>
        </p:txBody>
      </p:sp>
      <p:sp>
        <p:nvSpPr>
          <p:cNvPr id="3" name="Content Placeholder 2"/>
          <p:cNvSpPr>
            <a:spLocks noGrp="1"/>
          </p:cNvSpPr>
          <p:nvPr>
            <p:ph idx="1"/>
          </p:nvPr>
        </p:nvSpPr>
        <p:spPr>
          <a:xfrm>
            <a:off x="642910" y="1928802"/>
            <a:ext cx="8229600" cy="4525963"/>
          </a:xfrm>
        </p:spPr>
        <p:txBody>
          <a:bodyPr>
            <a:normAutofit/>
          </a:bodyPr>
          <a:lstStyle/>
          <a:p>
            <a:pPr>
              <a:buNone/>
            </a:pPr>
            <a:r>
              <a:rPr lang="en-GB" sz="2800" dirty="0" smtClean="0">
                <a:latin typeface="Times New Roman" pitchFamily="18" charset="0"/>
                <a:cs typeface="Times New Roman" pitchFamily="18" charset="0"/>
              </a:rPr>
              <a:t>In a vindication of the strategy pursued by Britain’s Serious Fraud Office</a:t>
            </a:r>
            <a:r>
              <a:rPr lang="en-GB" sz="2800" b="1" dirty="0" smtClean="0">
                <a:latin typeface="Times New Roman" pitchFamily="18" charset="0"/>
                <a:cs typeface="Times New Roman" pitchFamily="18" charset="0"/>
              </a:rPr>
              <a:t>, Rolls Royce </a:t>
            </a:r>
            <a:r>
              <a:rPr lang="en-GB" sz="2800" dirty="0" smtClean="0">
                <a:latin typeface="Times New Roman" pitchFamily="18" charset="0"/>
                <a:cs typeface="Times New Roman" pitchFamily="18" charset="0"/>
              </a:rPr>
              <a:t>settled claims dating from 1989 to 2003 that it had bribed officials in various countries in order to win contracts.  </a:t>
            </a:r>
          </a:p>
          <a:p>
            <a:pPr>
              <a:buNone/>
            </a:pPr>
            <a:r>
              <a:rPr lang="en-GB" sz="2800" dirty="0" smtClean="0">
                <a:latin typeface="Times New Roman" pitchFamily="18" charset="0"/>
                <a:cs typeface="Times New Roman" pitchFamily="18" charset="0"/>
              </a:rPr>
              <a:t>The engineering company has to pay penalties totalling </a:t>
            </a:r>
            <a:r>
              <a:rPr lang="en-GB" sz="2800" b="1" dirty="0" smtClean="0">
                <a:latin typeface="Times New Roman" pitchFamily="18" charset="0"/>
                <a:cs typeface="Times New Roman" pitchFamily="18" charset="0"/>
              </a:rPr>
              <a:t>£671m ($809m) </a:t>
            </a:r>
            <a:r>
              <a:rPr lang="en-GB" sz="2800" dirty="0" smtClean="0">
                <a:latin typeface="Times New Roman" pitchFamily="18" charset="0"/>
                <a:cs typeface="Times New Roman" pitchFamily="18" charset="0"/>
              </a:rPr>
              <a:t>to regulators in America, Brazil and Britain.  Most of the money goes to the SFO, which pushed for a deferred prosecution agreement</a:t>
            </a:r>
            <a:r>
              <a:rPr lang="en-GB" dirty="0" smtClean="0"/>
              <a:t>.</a:t>
            </a:r>
            <a:endParaRPr lang="en-GB"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571480"/>
            <a:ext cx="8229600" cy="1143000"/>
          </a:xfrm>
        </p:spPr>
        <p:txBody>
          <a:bodyPr>
            <a:normAutofit/>
          </a:bodyPr>
          <a:lstStyle/>
          <a:p>
            <a:r>
              <a:rPr lang="en-GB" sz="4000" b="0" dirty="0" smtClean="0">
                <a:latin typeface="Times New Roman" pitchFamily="18" charset="0"/>
                <a:cs typeface="Times New Roman" pitchFamily="18" charset="0"/>
              </a:rPr>
              <a:t>And there are others</a:t>
            </a:r>
          </a:p>
        </p:txBody>
      </p:sp>
      <p:sp>
        <p:nvSpPr>
          <p:cNvPr id="10243" name="Rectangle 3"/>
          <p:cNvSpPr>
            <a:spLocks noGrp="1" noChangeArrowheads="1"/>
          </p:cNvSpPr>
          <p:nvPr>
            <p:ph type="body" idx="1"/>
          </p:nvPr>
        </p:nvSpPr>
        <p:spPr>
          <a:xfrm>
            <a:off x="1843126" y="2046309"/>
            <a:ext cx="8229600" cy="4525963"/>
          </a:xfrm>
        </p:spPr>
        <p:txBody>
          <a:bodyPr/>
          <a:lstStyle/>
          <a:p>
            <a:r>
              <a:rPr lang="en-GB" sz="2800" dirty="0" err="1" smtClean="0">
                <a:latin typeface="Times New Roman" pitchFamily="18" charset="0"/>
                <a:cs typeface="Times New Roman" pitchFamily="18" charset="0"/>
              </a:rPr>
              <a:t>Ahold</a:t>
            </a:r>
            <a:r>
              <a:rPr lang="en-GB" sz="2800" dirty="0" smtClean="0">
                <a:latin typeface="Times New Roman" pitchFamily="18" charset="0"/>
                <a:cs typeface="Times New Roman" pitchFamily="18" charset="0"/>
              </a:rPr>
              <a:t> of the Netherlands</a:t>
            </a:r>
          </a:p>
          <a:p>
            <a:r>
              <a:rPr lang="en-GB" sz="2800" dirty="0" err="1" smtClean="0">
                <a:latin typeface="Times New Roman" pitchFamily="18" charset="0"/>
                <a:cs typeface="Times New Roman" pitchFamily="18" charset="0"/>
              </a:rPr>
              <a:t>Parmalat</a:t>
            </a:r>
            <a:r>
              <a:rPr lang="en-GB" sz="2800" dirty="0" smtClean="0">
                <a:latin typeface="Times New Roman" pitchFamily="18" charset="0"/>
                <a:cs typeface="Times New Roman" pitchFamily="18" charset="0"/>
              </a:rPr>
              <a:t> of Italy</a:t>
            </a:r>
          </a:p>
          <a:p>
            <a:r>
              <a:rPr lang="en-GB" sz="2800" dirty="0" smtClean="0">
                <a:latin typeface="Times New Roman" pitchFamily="18" charset="0"/>
                <a:cs typeface="Times New Roman" pitchFamily="18" charset="0"/>
              </a:rPr>
              <a:t>WorldCom of the US</a:t>
            </a:r>
          </a:p>
          <a:p>
            <a:r>
              <a:rPr lang="en-GB" sz="2800" dirty="0" smtClean="0">
                <a:latin typeface="Times New Roman" pitchFamily="18" charset="0"/>
                <a:cs typeface="Times New Roman" pitchFamily="18" charset="0"/>
              </a:rPr>
              <a:t>Xerox of the US</a:t>
            </a:r>
          </a:p>
          <a:p>
            <a:r>
              <a:rPr lang="en-GB" sz="2800" dirty="0" smtClean="0">
                <a:latin typeface="Times New Roman" pitchFamily="18" charset="0"/>
                <a:cs typeface="Times New Roman" pitchFamily="18" charset="0"/>
              </a:rPr>
              <a:t>Arthur Anderson</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idx="4294967295"/>
          </p:nvPr>
        </p:nvSpPr>
        <p:spPr>
          <a:xfrm>
            <a:off x="785786" y="642918"/>
            <a:ext cx="7772400" cy="1143000"/>
          </a:xfrm>
        </p:spPr>
        <p:txBody>
          <a:bodyPr>
            <a:noAutofit/>
          </a:bodyPr>
          <a:lstStyle/>
          <a:p>
            <a:r>
              <a:rPr lang="en-GB" sz="3600" b="0" dirty="0" smtClean="0">
                <a:latin typeface="Times New Roman" pitchFamily="18" charset="0"/>
                <a:cs typeface="Times New Roman" pitchFamily="18" charset="0"/>
              </a:rPr>
              <a:t>High Cost of Unethical Behaviour to Business Leaders and their Companies</a:t>
            </a:r>
          </a:p>
        </p:txBody>
      </p:sp>
      <p:sp>
        <p:nvSpPr>
          <p:cNvPr id="291843" name="Rectangle 3"/>
          <p:cNvSpPr>
            <a:spLocks noGrp="1" noChangeArrowheads="1"/>
          </p:cNvSpPr>
          <p:nvPr>
            <p:ph type="body" idx="4294967295"/>
          </p:nvPr>
        </p:nvSpPr>
        <p:spPr>
          <a:xfrm>
            <a:off x="914400" y="2143116"/>
            <a:ext cx="8229600" cy="4525963"/>
          </a:xfrm>
        </p:spPr>
        <p:txBody>
          <a:bodyPr/>
          <a:lstStyle/>
          <a:p>
            <a:pPr>
              <a:lnSpc>
                <a:spcPct val="80000"/>
              </a:lnSpc>
            </a:pPr>
            <a:r>
              <a:rPr lang="en-GB" sz="2800" dirty="0" smtClean="0">
                <a:latin typeface="Times New Roman" pitchFamily="18" charset="0"/>
                <a:cs typeface="Times New Roman" pitchFamily="18" charset="0"/>
              </a:rPr>
              <a:t>Lord Browne of BP</a:t>
            </a:r>
          </a:p>
          <a:p>
            <a:pPr>
              <a:lnSpc>
                <a:spcPct val="80000"/>
              </a:lnSpc>
              <a:buFontTx/>
              <a:buNone/>
            </a:pPr>
            <a:r>
              <a:rPr lang="en-GB" sz="280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 spent company money on gay lover; disgraced</a:t>
            </a:r>
          </a:p>
          <a:p>
            <a:pPr>
              <a:lnSpc>
                <a:spcPct val="80000"/>
              </a:lnSpc>
            </a:pPr>
            <a:r>
              <a:rPr lang="en-GB" sz="2800" dirty="0" smtClean="0">
                <a:latin typeface="Times New Roman" pitchFamily="18" charset="0"/>
                <a:cs typeface="Times New Roman" pitchFamily="18" charset="0"/>
              </a:rPr>
              <a:t>Mike </a:t>
            </a:r>
            <a:r>
              <a:rPr lang="en-GB" sz="2800" dirty="0" err="1" smtClean="0">
                <a:latin typeface="Times New Roman" pitchFamily="18" charset="0"/>
                <a:cs typeface="Times New Roman" pitchFamily="18" charset="0"/>
              </a:rPr>
              <a:t>Hurd</a:t>
            </a:r>
            <a:r>
              <a:rPr lang="en-GB" sz="2800" dirty="0" smtClean="0">
                <a:latin typeface="Times New Roman" pitchFamily="18" charset="0"/>
                <a:cs typeface="Times New Roman" pitchFamily="18" charset="0"/>
              </a:rPr>
              <a:t> of HP</a:t>
            </a:r>
          </a:p>
          <a:p>
            <a:pPr>
              <a:lnSpc>
                <a:spcPct val="80000"/>
              </a:lnSpc>
              <a:buFontTx/>
              <a:buNone/>
            </a:pPr>
            <a:r>
              <a:rPr lang="en-GB" sz="2800" dirty="0" smtClean="0">
                <a:latin typeface="Times New Roman" pitchFamily="18" charset="0"/>
                <a:cs typeface="Times New Roman" pitchFamily="18" charset="0"/>
              </a:rPr>
              <a:t>	- </a:t>
            </a:r>
            <a:r>
              <a:rPr lang="en-GB" sz="2400" dirty="0" smtClean="0">
                <a:latin typeface="Times New Roman" pitchFamily="18" charset="0"/>
                <a:cs typeface="Times New Roman" pitchFamily="18" charset="0"/>
              </a:rPr>
              <a:t>sex scandal involving a female contractor that violated company’s business standards</a:t>
            </a:r>
          </a:p>
          <a:p>
            <a:pPr>
              <a:lnSpc>
                <a:spcPct val="80000"/>
              </a:lnSpc>
            </a:pPr>
            <a:r>
              <a:rPr lang="en-GB" sz="2800" dirty="0" smtClean="0">
                <a:latin typeface="Times New Roman" pitchFamily="18" charset="0"/>
                <a:cs typeface="Times New Roman" pitchFamily="18" charset="0"/>
              </a:rPr>
              <a:t>Paul </a:t>
            </a:r>
            <a:r>
              <a:rPr lang="en-GB" sz="2800" dirty="0" err="1" smtClean="0">
                <a:latin typeface="Times New Roman" pitchFamily="18" charset="0"/>
                <a:cs typeface="Times New Roman" pitchFamily="18" charset="0"/>
              </a:rPr>
              <a:t>Wolfowitz</a:t>
            </a:r>
            <a:r>
              <a:rPr lang="en-GB" sz="2800" dirty="0" smtClean="0">
                <a:latin typeface="Times New Roman" pitchFamily="18" charset="0"/>
                <a:cs typeface="Times New Roman" pitchFamily="18" charset="0"/>
              </a:rPr>
              <a:t> of the World Bank</a:t>
            </a:r>
          </a:p>
          <a:p>
            <a:pPr>
              <a:lnSpc>
                <a:spcPct val="80000"/>
              </a:lnSpc>
              <a:buFontTx/>
              <a:buNone/>
            </a:pPr>
            <a:r>
              <a:rPr lang="en-GB" sz="280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 as president of the World Bank moved his girlfriend to the State Department and paid her above Sec. of State</a:t>
            </a:r>
          </a:p>
          <a:p>
            <a:pPr>
              <a:lnSpc>
                <a:spcPct val="80000"/>
              </a:lnSpc>
            </a:pPr>
            <a:r>
              <a:rPr lang="en-GB" sz="2800" dirty="0" smtClean="0">
                <a:latin typeface="Times New Roman" pitchFamily="18" charset="0"/>
                <a:cs typeface="Times New Roman" pitchFamily="18" charset="0"/>
              </a:rPr>
              <a:t>Cardinal Cody of Archbishop of Chicago</a:t>
            </a:r>
          </a:p>
          <a:p>
            <a:pPr>
              <a:lnSpc>
                <a:spcPct val="80000"/>
              </a:lnSpc>
              <a:buFontTx/>
              <a:buNone/>
            </a:pPr>
            <a:r>
              <a:rPr lang="en-GB" sz="280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- 1981 spent over $1m of church funds on his mistress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229600" cy="1143000"/>
          </a:xfrm>
        </p:spPr>
        <p:txBody>
          <a:bodyPr/>
          <a:lstStyle/>
          <a:p>
            <a:r>
              <a:rPr lang="en-GB" b="0" dirty="0" smtClean="0"/>
              <a:t>Ethics is Good for Business</a:t>
            </a:r>
            <a:endParaRPr lang="en-GB" b="0" dirty="0"/>
          </a:p>
        </p:txBody>
      </p:sp>
      <p:sp>
        <p:nvSpPr>
          <p:cNvPr id="3" name="Content Placeholder 2"/>
          <p:cNvSpPr>
            <a:spLocks noGrp="1"/>
          </p:cNvSpPr>
          <p:nvPr>
            <p:ph idx="1"/>
          </p:nvPr>
        </p:nvSpPr>
        <p:spPr>
          <a:xfrm>
            <a:off x="785786" y="1785926"/>
            <a:ext cx="8229600" cy="4525963"/>
          </a:xfrm>
        </p:spPr>
        <p:txBody>
          <a:bodyPr/>
          <a:lstStyle/>
          <a:p>
            <a:pPr marL="342900" lvl="1" indent="-342900">
              <a:buNone/>
            </a:pPr>
            <a:r>
              <a:rPr lang="en-GB" dirty="0" smtClean="0"/>
              <a:t>Being Ethical is Profitable:</a:t>
            </a:r>
          </a:p>
          <a:p>
            <a:pPr marL="342900" lvl="1" indent="-342900">
              <a:buNone/>
            </a:pPr>
            <a:r>
              <a:rPr lang="en-GB" dirty="0" smtClean="0"/>
              <a:t>Some companies falsely believe that being ethical is an expensive practice that causes an organization to forego profits. In fact, ethics is about following what is right for society, customers and stakeholders while keeping the organization’s long-term vision in mind</a:t>
            </a:r>
          </a:p>
          <a:p>
            <a:endParaRPr lang="en-GB"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idx="4294967295"/>
          </p:nvPr>
        </p:nvSpPr>
        <p:spPr>
          <a:xfrm>
            <a:off x="785786" y="714356"/>
            <a:ext cx="7772400" cy="1143000"/>
          </a:xfrm>
        </p:spPr>
        <p:txBody>
          <a:bodyPr/>
          <a:lstStyle/>
          <a:p>
            <a:r>
              <a:rPr lang="en-GB" altLang="en-US" sz="3600" b="0" dirty="0" smtClean="0"/>
              <a:t>Maintaining High Ethical Standards is Good for Business</a:t>
            </a:r>
          </a:p>
        </p:txBody>
      </p:sp>
      <p:sp>
        <p:nvSpPr>
          <p:cNvPr id="98307" name="Rectangle 3"/>
          <p:cNvSpPr>
            <a:spLocks noGrp="1" noChangeArrowheads="1"/>
          </p:cNvSpPr>
          <p:nvPr>
            <p:ph type="body" idx="4294967295"/>
          </p:nvPr>
        </p:nvSpPr>
        <p:spPr>
          <a:xfrm>
            <a:off x="785786" y="2143116"/>
            <a:ext cx="8229600" cy="4525962"/>
          </a:xfrm>
        </p:spPr>
        <p:txBody>
          <a:bodyPr/>
          <a:lstStyle/>
          <a:p>
            <a:pPr>
              <a:lnSpc>
                <a:spcPct val="90000"/>
              </a:lnSpc>
              <a:buFontTx/>
              <a:buNone/>
            </a:pPr>
            <a:r>
              <a:rPr lang="en-GB" altLang="en-US" dirty="0" smtClean="0"/>
              <a:t>A higher moral standing within employees and the organization</a:t>
            </a:r>
          </a:p>
          <a:p>
            <a:pPr>
              <a:lnSpc>
                <a:spcPct val="90000"/>
              </a:lnSpc>
            </a:pPr>
            <a:r>
              <a:rPr lang="en-GB" altLang="en-US" sz="2800" dirty="0" smtClean="0"/>
              <a:t>helps to attract new customers</a:t>
            </a:r>
          </a:p>
          <a:p>
            <a:pPr>
              <a:lnSpc>
                <a:spcPct val="90000"/>
              </a:lnSpc>
            </a:pPr>
            <a:r>
              <a:rPr lang="en-GB" altLang="en-US" sz="2800" dirty="0" smtClean="0"/>
              <a:t>builds higher customer loyalty</a:t>
            </a:r>
          </a:p>
          <a:p>
            <a:pPr>
              <a:lnSpc>
                <a:spcPct val="90000"/>
              </a:lnSpc>
            </a:pPr>
            <a:r>
              <a:rPr lang="en-GB" altLang="en-US" sz="2800" dirty="0" smtClean="0"/>
              <a:t>reduces the risk of negative press or backlash caused by doing “the wrong” things</a:t>
            </a:r>
          </a:p>
          <a:p>
            <a:pPr>
              <a:lnSpc>
                <a:spcPct val="90000"/>
              </a:lnSpc>
            </a:pPr>
            <a:r>
              <a:rPr lang="en-GB" altLang="en-US" sz="2800" dirty="0" smtClean="0"/>
              <a:t>helps to make a positive impact on the community</a:t>
            </a:r>
          </a:p>
          <a:p>
            <a:pPr>
              <a:lnSpc>
                <a:spcPct val="90000"/>
              </a:lnSpc>
            </a:pPr>
            <a:endParaRPr lang="en-GB" altLang="en-US"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xfrm>
            <a:off x="428596" y="428604"/>
            <a:ext cx="8229600" cy="1143000"/>
          </a:xfrm>
        </p:spPr>
        <p:txBody>
          <a:bodyPr/>
          <a:lstStyle/>
          <a:p>
            <a:r>
              <a:rPr lang="en-GB" sz="4000" b="0" dirty="0" smtClean="0">
                <a:latin typeface="Times New Roman" pitchFamily="18" charset="0"/>
                <a:cs typeface="Times New Roman" pitchFamily="18" charset="0"/>
              </a:rPr>
              <a:t>Code of Ethics</a:t>
            </a:r>
            <a:endParaRPr lang="en-US" sz="4000" b="0" dirty="0" smtClean="0">
              <a:latin typeface="Times New Roman" pitchFamily="18" charset="0"/>
              <a:cs typeface="Times New Roman" pitchFamily="18" charset="0"/>
            </a:endParaRPr>
          </a:p>
        </p:txBody>
      </p:sp>
      <p:sp>
        <p:nvSpPr>
          <p:cNvPr id="43011" name="Rectangle 3"/>
          <p:cNvSpPr>
            <a:spLocks noGrp="1" noChangeArrowheads="1"/>
          </p:cNvSpPr>
          <p:nvPr>
            <p:ph type="body" idx="4294967295"/>
          </p:nvPr>
        </p:nvSpPr>
        <p:spPr bwMode="auto">
          <a:xfrm>
            <a:off x="785786" y="1571612"/>
            <a:ext cx="8229600" cy="4525963"/>
          </a:xfrm>
          <a:prstGeom prst="rect">
            <a:avLst/>
          </a:prstGeom>
          <a:noFill/>
          <a:ln>
            <a:miter lim="800000"/>
            <a:headEnd/>
            <a:tailEnd/>
          </a:ln>
        </p:spPr>
        <p:txBody>
          <a:bodyPr/>
          <a:lstStyle/>
          <a:p>
            <a:pPr>
              <a:lnSpc>
                <a:spcPct val="90000"/>
              </a:lnSpc>
              <a:buFontTx/>
              <a:buNone/>
            </a:pPr>
            <a:r>
              <a:rPr lang="en-GB" sz="2800" dirty="0" smtClean="0">
                <a:latin typeface="Times New Roman" pitchFamily="18" charset="0"/>
                <a:cs typeface="Times New Roman" pitchFamily="18" charset="0"/>
              </a:rPr>
              <a:t>A </a:t>
            </a:r>
            <a:r>
              <a:rPr lang="en-GB" sz="2800" b="1" dirty="0" smtClean="0">
                <a:latin typeface="Times New Roman" pitchFamily="18" charset="0"/>
                <a:cs typeface="Times New Roman" pitchFamily="18" charset="0"/>
              </a:rPr>
              <a:t>Code of Ethics</a:t>
            </a:r>
            <a:r>
              <a:rPr lang="en-GB" sz="2800" dirty="0" smtClean="0">
                <a:latin typeface="Times New Roman" pitchFamily="18" charset="0"/>
                <a:cs typeface="Times New Roman" pitchFamily="18" charset="0"/>
              </a:rPr>
              <a:t> is a document that stipulates morally acceptable behaviour within an organisation. It defines the moral standards or guidelines that need to be respected by all members of an organisation in their dealings with internal and external stakeholders </a:t>
            </a:r>
            <a:endParaRPr lang="en-GB" sz="2400" dirty="0" smtClean="0">
              <a:latin typeface="Times New Roman" pitchFamily="18" charset="0"/>
              <a:cs typeface="Times New Roman" pitchFamily="18" charset="0"/>
            </a:endParaRPr>
          </a:p>
          <a:p>
            <a:pPr>
              <a:lnSpc>
                <a:spcPct val="90000"/>
              </a:lnSpc>
              <a:buFontTx/>
              <a:buNone/>
            </a:pPr>
            <a:r>
              <a:rPr lang="en-GB" sz="2000" dirty="0" smtClean="0">
                <a:latin typeface="Times New Roman" pitchFamily="18" charset="0"/>
                <a:cs typeface="Times New Roman" pitchFamily="18" charset="0"/>
              </a:rPr>
              <a:t>- </a:t>
            </a:r>
            <a:r>
              <a:rPr lang="en-GB" sz="2000" dirty="0" err="1" smtClean="0">
                <a:latin typeface="Times New Roman" pitchFamily="18" charset="0"/>
                <a:cs typeface="Times New Roman" pitchFamily="18" charset="0"/>
              </a:rPr>
              <a:t>Rossouw</a:t>
            </a:r>
            <a:r>
              <a:rPr lang="en-GB" sz="2000" dirty="0" smtClean="0">
                <a:latin typeface="Times New Roman" pitchFamily="18" charset="0"/>
                <a:cs typeface="Times New Roman" pitchFamily="18" charset="0"/>
              </a:rPr>
              <a:t> Deon, 2002, Business ethics in Africa, OUP, Cape town.</a:t>
            </a:r>
          </a:p>
          <a:p>
            <a:pPr>
              <a:lnSpc>
                <a:spcPct val="90000"/>
              </a:lnSpc>
              <a:buFontTx/>
              <a:buNone/>
            </a:pPr>
            <a:endParaRPr lang="en-GB" sz="2800" dirty="0" smtClean="0">
              <a:latin typeface="Times New Roman" pitchFamily="18" charset="0"/>
              <a:cs typeface="Times New Roman" pitchFamily="18" charset="0"/>
            </a:endParaRPr>
          </a:p>
          <a:p>
            <a:pPr>
              <a:lnSpc>
                <a:spcPct val="90000"/>
              </a:lnSpc>
              <a:buFontTx/>
              <a:buNone/>
            </a:pPr>
            <a:r>
              <a:rPr lang="en-GB" sz="2800" dirty="0" smtClean="0">
                <a:latin typeface="Times New Roman" pitchFamily="18" charset="0"/>
                <a:cs typeface="Times New Roman" pitchFamily="18" charset="0"/>
              </a:rPr>
              <a:t>A </a:t>
            </a:r>
            <a:r>
              <a:rPr lang="en-GB" sz="2800" b="1" dirty="0" smtClean="0">
                <a:latin typeface="Times New Roman" pitchFamily="18" charset="0"/>
                <a:cs typeface="Times New Roman" pitchFamily="18" charset="0"/>
              </a:rPr>
              <a:t>Code of Ethics</a:t>
            </a:r>
            <a:r>
              <a:rPr lang="en-GB" sz="2800" dirty="0" smtClean="0">
                <a:latin typeface="Times New Roman" pitchFamily="18" charset="0"/>
                <a:cs typeface="Times New Roman" pitchFamily="18" charset="0"/>
              </a:rPr>
              <a:t> underpins the values of any organisation.  Without it an organisation will have no moral compass </a:t>
            </a:r>
          </a:p>
          <a:p>
            <a:pPr>
              <a:lnSpc>
                <a:spcPct val="90000"/>
              </a:lnSpc>
              <a:buFontTx/>
              <a:buNone/>
            </a:pPr>
            <a:r>
              <a:rPr lang="en-GB" sz="2000" dirty="0" smtClean="0">
                <a:latin typeface="Times New Roman" pitchFamily="18" charset="0"/>
                <a:cs typeface="Times New Roman" pitchFamily="18" charset="0"/>
              </a:rPr>
              <a:t>- Kenneth Ruston, Director of the Institute of Business Ethics, London</a:t>
            </a:r>
          </a:p>
          <a:p>
            <a:pPr>
              <a:lnSpc>
                <a:spcPct val="90000"/>
              </a:lnSpc>
              <a:buFontTx/>
              <a:buNone/>
            </a:pPr>
            <a:endParaRPr lang="en-GB" sz="2400"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500042"/>
            <a:ext cx="8229600" cy="1143000"/>
          </a:xfrm>
        </p:spPr>
        <p:txBody>
          <a:bodyPr/>
          <a:lstStyle/>
          <a:p>
            <a:r>
              <a:rPr lang="en-GB" b="0" dirty="0" smtClean="0"/>
              <a:t>Code of Ethics of the PMI</a:t>
            </a:r>
            <a:endParaRPr lang="en-GB" b="0" dirty="0"/>
          </a:p>
        </p:txBody>
      </p:sp>
      <p:sp>
        <p:nvSpPr>
          <p:cNvPr id="3" name="Content Placeholder 2"/>
          <p:cNvSpPr>
            <a:spLocks noGrp="1"/>
          </p:cNvSpPr>
          <p:nvPr>
            <p:ph idx="1"/>
          </p:nvPr>
        </p:nvSpPr>
        <p:spPr>
          <a:xfrm>
            <a:off x="714348" y="1714488"/>
            <a:ext cx="8229600" cy="4525963"/>
          </a:xfrm>
        </p:spPr>
        <p:txBody>
          <a:bodyPr/>
          <a:lstStyle/>
          <a:p>
            <a:pPr>
              <a:buNone/>
            </a:pPr>
            <a:r>
              <a:rPr lang="en-GB" sz="2800" dirty="0" smtClean="0"/>
              <a:t>Vision and Purpose: </a:t>
            </a:r>
          </a:p>
          <a:p>
            <a:r>
              <a:rPr lang="en-GB" sz="2800" dirty="0" smtClean="0"/>
              <a:t>As practitioners of project management, we are committed to doing what is right and honourable</a:t>
            </a:r>
          </a:p>
          <a:p>
            <a:endParaRPr lang="en-GB" sz="2800" dirty="0" smtClean="0"/>
          </a:p>
          <a:p>
            <a:r>
              <a:rPr lang="en-GB" sz="2800" dirty="0" smtClean="0"/>
              <a:t>Code based on the 4 Values of </a:t>
            </a:r>
          </a:p>
          <a:p>
            <a:pPr>
              <a:buNone/>
            </a:pPr>
            <a:r>
              <a:rPr lang="en-GB" sz="2800" dirty="0" smtClean="0"/>
              <a:t> - Responsibility; Respect; Fairness and Honesty</a:t>
            </a:r>
            <a:endParaRPr lang="en-GB" sz="2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500042"/>
            <a:ext cx="8229600" cy="1143000"/>
          </a:xfrm>
        </p:spPr>
        <p:txBody>
          <a:bodyPr/>
          <a:lstStyle/>
          <a:p>
            <a:r>
              <a:rPr lang="en-GB" b="0" dirty="0" smtClean="0"/>
              <a:t>5. Becoming an Ethical Leader</a:t>
            </a:r>
            <a:endParaRPr lang="en-GB" b="0" dirty="0"/>
          </a:p>
        </p:txBody>
      </p:sp>
      <p:sp>
        <p:nvSpPr>
          <p:cNvPr id="3" name="Content Placeholder 2"/>
          <p:cNvSpPr>
            <a:spLocks noGrp="1"/>
          </p:cNvSpPr>
          <p:nvPr>
            <p:ph idx="1"/>
          </p:nvPr>
        </p:nvSpPr>
        <p:spPr>
          <a:xfrm>
            <a:off x="642910" y="1857364"/>
            <a:ext cx="8229600" cy="4525963"/>
          </a:xfrm>
        </p:spPr>
        <p:txBody>
          <a:bodyPr/>
          <a:lstStyle/>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1000108"/>
            <a:ext cx="8229600" cy="1143000"/>
          </a:xfrm>
        </p:spPr>
        <p:txBody>
          <a:bodyPr/>
          <a:lstStyle/>
          <a:p>
            <a:r>
              <a:rPr lang="en-GB" sz="3600" b="0" dirty="0" smtClean="0"/>
              <a:t>1. Leadership – what it is and why important</a:t>
            </a:r>
            <a:r>
              <a:rPr lang="en-GB" dirty="0" smtClean="0"/>
              <a:t/>
            </a:r>
            <a:br>
              <a:rPr lang="en-GB" dirty="0" smtClean="0"/>
            </a:br>
            <a:endParaRPr lang="en-GB" dirty="0"/>
          </a:p>
        </p:txBody>
      </p:sp>
      <p:sp>
        <p:nvSpPr>
          <p:cNvPr id="3" name="Content Placeholder 2"/>
          <p:cNvSpPr>
            <a:spLocks noGrp="1"/>
          </p:cNvSpPr>
          <p:nvPr>
            <p:ph idx="1"/>
          </p:nvPr>
        </p:nvSpPr>
        <p:spPr>
          <a:xfrm>
            <a:off x="714348" y="2000240"/>
            <a:ext cx="8229600" cy="4525963"/>
          </a:xfrm>
        </p:spPr>
        <p:txBody>
          <a:bodyPr/>
          <a:lstStyle/>
          <a:p>
            <a:endParaRPr lang="en-GB"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idx="4294967295"/>
          </p:nvPr>
        </p:nvSpPr>
        <p:spPr>
          <a:xfrm>
            <a:off x="500034" y="357166"/>
            <a:ext cx="8229600" cy="1143000"/>
          </a:xfrm>
        </p:spPr>
        <p:txBody>
          <a:bodyPr/>
          <a:lstStyle/>
          <a:p>
            <a:r>
              <a:rPr lang="en-GB" b="0" dirty="0" smtClean="0"/>
              <a:t>Do You Relate to This?</a:t>
            </a:r>
          </a:p>
        </p:txBody>
      </p:sp>
      <p:sp>
        <p:nvSpPr>
          <p:cNvPr id="381955" name="Rectangle 3"/>
          <p:cNvSpPr>
            <a:spLocks noGrp="1" noChangeArrowheads="1"/>
          </p:cNvSpPr>
          <p:nvPr>
            <p:ph type="body" idx="4294967295"/>
          </p:nvPr>
        </p:nvSpPr>
        <p:spPr>
          <a:xfrm>
            <a:off x="771556" y="2046309"/>
            <a:ext cx="8229600" cy="4525963"/>
          </a:xfrm>
        </p:spPr>
        <p:txBody>
          <a:bodyPr/>
          <a:lstStyle/>
          <a:p>
            <a:pPr>
              <a:buNone/>
            </a:pPr>
            <a:r>
              <a:rPr lang="en-GB" dirty="0" smtClean="0"/>
              <a:t>In Matthew 12:33, we read:</a:t>
            </a:r>
          </a:p>
          <a:p>
            <a:pPr>
              <a:buNone/>
            </a:pPr>
            <a:r>
              <a:rPr lang="en-GB" dirty="0" smtClean="0"/>
              <a:t> </a:t>
            </a:r>
          </a:p>
          <a:p>
            <a:pPr>
              <a:buNone/>
            </a:pPr>
            <a:r>
              <a:rPr lang="en-GB" dirty="0" smtClean="0"/>
              <a:t>"Make a tree good and its fruit will be good, or make a tree bad and its fruit will be bad, for a tree is recognised by its fruit". </a:t>
            </a:r>
          </a:p>
          <a:p>
            <a:pPr>
              <a:buNone/>
            </a:pPr>
            <a:endParaRPr lang="en-GB"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idx="4294967295"/>
          </p:nvPr>
        </p:nvSpPr>
        <p:spPr>
          <a:xfrm>
            <a:off x="500034" y="500042"/>
            <a:ext cx="8229600" cy="1143000"/>
          </a:xfrm>
        </p:spPr>
        <p:txBody>
          <a:bodyPr/>
          <a:lstStyle/>
          <a:p>
            <a:pPr eaLnBrk="1" hangingPunct="1"/>
            <a:r>
              <a:rPr lang="en-GB" altLang="en-US" sz="4000" b="0" dirty="0" smtClean="0"/>
              <a:t>Becoming an Ethical Leader</a:t>
            </a:r>
          </a:p>
        </p:txBody>
      </p:sp>
      <p:sp>
        <p:nvSpPr>
          <p:cNvPr id="100355" name="Rectangle 3"/>
          <p:cNvSpPr>
            <a:spLocks noGrp="1" noChangeArrowheads="1"/>
          </p:cNvSpPr>
          <p:nvPr>
            <p:ph type="body" idx="4294967295"/>
          </p:nvPr>
        </p:nvSpPr>
        <p:spPr>
          <a:xfrm>
            <a:off x="771556" y="1785926"/>
            <a:ext cx="8229600" cy="4525963"/>
          </a:xfrm>
        </p:spPr>
        <p:txBody>
          <a:bodyPr/>
          <a:lstStyle/>
          <a:p>
            <a:pPr eaLnBrk="1" hangingPunct="1">
              <a:buFontTx/>
              <a:buNone/>
            </a:pPr>
            <a:r>
              <a:rPr lang="en-GB" altLang="en-US" dirty="0" smtClean="0"/>
              <a:t>Leaders must constantly examine themselves:</a:t>
            </a:r>
          </a:p>
          <a:p>
            <a:pPr eaLnBrk="1" hangingPunct="1"/>
            <a:r>
              <a:rPr lang="en-GB" altLang="en-US" sz="2800" dirty="0" smtClean="0"/>
              <a:t>What is the right thing to do?</a:t>
            </a:r>
          </a:p>
          <a:p>
            <a:pPr eaLnBrk="1" hangingPunct="1"/>
            <a:r>
              <a:rPr lang="en-GB" altLang="en-US" sz="2800" dirty="0" smtClean="0"/>
              <a:t>What is the fair thing to do?</a:t>
            </a:r>
          </a:p>
          <a:p>
            <a:pPr eaLnBrk="1" hangingPunct="1"/>
            <a:r>
              <a:rPr lang="en-GB" altLang="en-US" sz="2800" dirty="0" smtClean="0"/>
              <a:t>What would a good person do?</a:t>
            </a:r>
          </a:p>
          <a:p>
            <a:pPr eaLnBrk="1" hangingPunct="1"/>
            <a:r>
              <a:rPr lang="en-GB" altLang="en-US" sz="2800" dirty="0" smtClean="0"/>
              <a:t>Do I show respect to others?</a:t>
            </a:r>
          </a:p>
          <a:p>
            <a:pPr eaLnBrk="1" hangingPunct="1"/>
            <a:r>
              <a:rPr lang="en-GB" altLang="en-US" sz="2800" dirty="0" smtClean="0"/>
              <a:t>Do I act with a generous spirit?</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250825" y="765175"/>
            <a:ext cx="8229600" cy="1143000"/>
          </a:xfrm>
        </p:spPr>
        <p:txBody>
          <a:bodyPr/>
          <a:lstStyle/>
          <a:p>
            <a:r>
              <a:rPr lang="en-GB" b="0" smtClean="0"/>
              <a:t>Rotary’s Four-Way Test</a:t>
            </a:r>
          </a:p>
        </p:txBody>
      </p:sp>
      <p:sp>
        <p:nvSpPr>
          <p:cNvPr id="129027" name="Rectangle 3"/>
          <p:cNvSpPr>
            <a:spLocks noGrp="1" noChangeArrowheads="1"/>
          </p:cNvSpPr>
          <p:nvPr>
            <p:ph type="body" idx="1"/>
          </p:nvPr>
        </p:nvSpPr>
        <p:spPr>
          <a:xfrm>
            <a:off x="1057308" y="2189185"/>
            <a:ext cx="8229600" cy="4525963"/>
          </a:xfrm>
        </p:spPr>
        <p:txBody>
          <a:bodyPr/>
          <a:lstStyle/>
          <a:p>
            <a:pPr marL="609600" indent="-609600">
              <a:buFontTx/>
              <a:buAutoNum type="arabicPeriod"/>
            </a:pPr>
            <a:r>
              <a:rPr lang="en-GB" dirty="0" smtClean="0"/>
              <a:t>Is it the Truth?</a:t>
            </a:r>
          </a:p>
          <a:p>
            <a:pPr marL="609600" indent="-609600">
              <a:buFontTx/>
              <a:buAutoNum type="arabicPeriod"/>
            </a:pPr>
            <a:r>
              <a:rPr lang="en-GB" dirty="0" smtClean="0"/>
              <a:t>Is it Fair to all concerned?</a:t>
            </a:r>
          </a:p>
          <a:p>
            <a:pPr marL="609600" indent="-609600">
              <a:buFontTx/>
              <a:buAutoNum type="arabicPeriod"/>
            </a:pPr>
            <a:r>
              <a:rPr lang="en-GB" dirty="0" smtClean="0"/>
              <a:t>Will it build Goodwill and Better Relationships?</a:t>
            </a:r>
          </a:p>
          <a:p>
            <a:pPr marL="609600" indent="-609600">
              <a:buFontTx/>
              <a:buAutoNum type="arabicPeriod"/>
            </a:pPr>
            <a:r>
              <a:rPr lang="en-GB" dirty="0" smtClean="0"/>
              <a:t>Will it be beneficial to all concerned?</a:t>
            </a:r>
          </a:p>
          <a:p>
            <a:pPr marL="609600" indent="-609600">
              <a:buFontTx/>
              <a:buNone/>
            </a:pPr>
            <a:endParaRPr lang="en-GB" dirty="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a:xfrm>
            <a:off x="428596" y="642918"/>
            <a:ext cx="8229600" cy="1143000"/>
          </a:xfrm>
        </p:spPr>
        <p:txBody>
          <a:bodyPr/>
          <a:lstStyle/>
          <a:p>
            <a:pPr eaLnBrk="1" hangingPunct="1"/>
            <a:r>
              <a:rPr lang="en-GB" altLang="en-US" sz="3600" b="0" dirty="0" smtClean="0"/>
              <a:t>Comparing Ethical and Unethical Leadership</a:t>
            </a:r>
            <a:endParaRPr lang="en-US" altLang="en-US" sz="3600" b="0" dirty="0" smtClean="0"/>
          </a:p>
        </p:txBody>
      </p:sp>
      <p:sp>
        <p:nvSpPr>
          <p:cNvPr id="99331" name="Rectangle 3"/>
          <p:cNvSpPr>
            <a:spLocks noGrp="1" noChangeArrowheads="1"/>
          </p:cNvSpPr>
          <p:nvPr>
            <p:ph type="body" idx="4294967295"/>
          </p:nvPr>
        </p:nvSpPr>
        <p:spPr>
          <a:xfrm>
            <a:off x="1057308" y="2260623"/>
            <a:ext cx="8229600" cy="4525963"/>
          </a:xfrm>
        </p:spPr>
        <p:txBody>
          <a:bodyPr/>
          <a:lstStyle/>
          <a:p>
            <a:pPr eaLnBrk="1" hangingPunct="1">
              <a:lnSpc>
                <a:spcPct val="90000"/>
              </a:lnSpc>
              <a:buFontTx/>
              <a:buNone/>
            </a:pPr>
            <a:r>
              <a:rPr lang="en-GB" altLang="en-US" sz="2800" b="1" i="1" dirty="0" smtClean="0"/>
              <a:t>Ethical Leader		Unethical Leader</a:t>
            </a:r>
          </a:p>
          <a:p>
            <a:pPr eaLnBrk="1" hangingPunct="1">
              <a:lnSpc>
                <a:spcPct val="90000"/>
              </a:lnSpc>
              <a:buFontTx/>
              <a:buNone/>
            </a:pPr>
            <a:endParaRPr lang="en-GB" altLang="en-US" sz="2400" dirty="0" smtClean="0"/>
          </a:p>
          <a:p>
            <a:pPr eaLnBrk="1" hangingPunct="1">
              <a:lnSpc>
                <a:spcPct val="90000"/>
              </a:lnSpc>
              <a:buFontTx/>
              <a:buNone/>
            </a:pPr>
            <a:r>
              <a:rPr lang="en-GB" altLang="en-US" sz="2400" dirty="0" smtClean="0"/>
              <a:t>Has humility			Arrogant/self-serving	</a:t>
            </a:r>
          </a:p>
          <a:p>
            <a:pPr eaLnBrk="1" hangingPunct="1">
              <a:lnSpc>
                <a:spcPct val="90000"/>
              </a:lnSpc>
              <a:buFontTx/>
              <a:buNone/>
            </a:pPr>
            <a:r>
              <a:rPr lang="en-GB" altLang="en-US" sz="2400" dirty="0" smtClean="0"/>
              <a:t>Honest			Practices deception	  </a:t>
            </a:r>
          </a:p>
          <a:p>
            <a:pPr eaLnBrk="1" hangingPunct="1">
              <a:lnSpc>
                <a:spcPct val="90000"/>
              </a:lnSpc>
              <a:buFontTx/>
              <a:buNone/>
            </a:pPr>
            <a:r>
              <a:rPr lang="en-GB" altLang="en-US" sz="2400" dirty="0" smtClean="0"/>
              <a:t>Keeps commitments		Breaches agreements	</a:t>
            </a:r>
          </a:p>
          <a:p>
            <a:pPr eaLnBrk="1" hangingPunct="1">
              <a:lnSpc>
                <a:spcPct val="90000"/>
              </a:lnSpc>
              <a:buFontTx/>
              <a:buNone/>
            </a:pPr>
            <a:r>
              <a:rPr lang="en-GB" altLang="en-US" sz="2400" dirty="0" smtClean="0"/>
              <a:t>Takes responsibility		Shifts blame to others	</a:t>
            </a:r>
          </a:p>
          <a:p>
            <a:pPr eaLnBrk="1" hangingPunct="1">
              <a:lnSpc>
                <a:spcPct val="90000"/>
              </a:lnSpc>
              <a:buFontTx/>
              <a:buNone/>
            </a:pPr>
            <a:r>
              <a:rPr lang="en-GB" altLang="en-US" sz="2400" dirty="0" smtClean="0"/>
              <a:t>Respects others		Diminishes others dignity</a:t>
            </a:r>
          </a:p>
          <a:p>
            <a:pPr eaLnBrk="1" hangingPunct="1">
              <a:lnSpc>
                <a:spcPct val="90000"/>
              </a:lnSpc>
              <a:buFontTx/>
              <a:buNone/>
            </a:pPr>
            <a:r>
              <a:rPr lang="en-GB" altLang="en-US" sz="2400" dirty="0" smtClean="0"/>
              <a:t>Stands up for Right		Lacks courage to confront</a:t>
            </a:r>
          </a:p>
          <a:p>
            <a:pPr eaLnBrk="1" hangingPunct="1">
              <a:lnSpc>
                <a:spcPct val="90000"/>
              </a:lnSpc>
              <a:buFontTx/>
              <a:buNone/>
            </a:pPr>
            <a:r>
              <a:rPr lang="en-GB" altLang="en-US" sz="2400" dirty="0" smtClean="0"/>
              <a:t> 					unjust acts</a:t>
            </a:r>
          </a:p>
          <a:p>
            <a:pPr eaLnBrk="1" hangingPunct="1">
              <a:lnSpc>
                <a:spcPct val="90000"/>
              </a:lnSpc>
              <a:buFontTx/>
              <a:buNone/>
            </a:pPr>
            <a:endParaRPr lang="en-US" altLang="en-US" sz="2800"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357166"/>
            <a:ext cx="8229600" cy="1143000"/>
          </a:xfrm>
        </p:spPr>
        <p:txBody>
          <a:bodyPr/>
          <a:lstStyle/>
          <a:p>
            <a:r>
              <a:rPr lang="en-GB" b="0" dirty="0" smtClean="0"/>
              <a:t>6. Finale</a:t>
            </a:r>
            <a:endParaRPr lang="en-GB" b="0" dirty="0"/>
          </a:p>
        </p:txBody>
      </p:sp>
      <p:sp>
        <p:nvSpPr>
          <p:cNvPr id="3" name="Content Placeholder 2"/>
          <p:cNvSpPr>
            <a:spLocks noGrp="1"/>
          </p:cNvSpPr>
          <p:nvPr>
            <p:ph idx="1"/>
          </p:nvPr>
        </p:nvSpPr>
        <p:spPr>
          <a:xfrm>
            <a:off x="642910" y="1714488"/>
            <a:ext cx="8229600" cy="4525963"/>
          </a:xfrm>
        </p:spPr>
        <p:txBody>
          <a:bodyPr/>
          <a:lstStyle/>
          <a:p>
            <a:pPr>
              <a:buNone/>
            </a:pPr>
            <a:r>
              <a:rPr lang="en-GB" sz="2400" dirty="0" smtClean="0"/>
              <a:t>The PMI has determined that:</a:t>
            </a:r>
          </a:p>
          <a:p>
            <a:r>
              <a:rPr lang="en-GB" sz="2400" dirty="0" smtClean="0"/>
              <a:t> </a:t>
            </a:r>
            <a:r>
              <a:rPr lang="en-GB" sz="2400" b="1" dirty="0" smtClean="0"/>
              <a:t>honesty, responsibility, respect and fairness</a:t>
            </a:r>
            <a:r>
              <a:rPr lang="en-GB" sz="2400" dirty="0" smtClean="0"/>
              <a:t> must be the values that drive ethical conduct for the project management profession. </a:t>
            </a:r>
          </a:p>
          <a:p>
            <a:r>
              <a:rPr lang="en-GB" sz="2400" dirty="0" smtClean="0"/>
              <a:t>All members must apply PMI’s Code of Ethics and code of Professional Conduct to all real-life practice of project management, and that the best outcome is the most ethical one.</a:t>
            </a:r>
          </a:p>
          <a:p>
            <a:r>
              <a:rPr lang="en-GB" sz="2400" dirty="0" smtClean="0"/>
              <a:t>All PMI members, volunteers, certification holders and certification applicants must comply with the Code</a:t>
            </a:r>
          </a:p>
          <a:p>
            <a:endParaRPr lang="en-GB"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785786" y="714356"/>
            <a:ext cx="7772400" cy="1143000"/>
          </a:xfrm>
        </p:spPr>
        <p:txBody>
          <a:bodyPr/>
          <a:lstStyle/>
          <a:p>
            <a:pPr defTabSz="457200"/>
            <a:r>
              <a:rPr lang="en-GB" b="0" dirty="0" smtClean="0">
                <a:latin typeface="Times New Roman" pitchFamily="18" charset="0"/>
                <a:cs typeface="Times New Roman" pitchFamily="18" charset="0"/>
              </a:rPr>
              <a:t>Yes, there is pressure (temptation?) to..</a:t>
            </a:r>
          </a:p>
        </p:txBody>
      </p:sp>
      <p:sp>
        <p:nvSpPr>
          <p:cNvPr id="19459" name="Rectangle 3"/>
          <p:cNvSpPr>
            <a:spLocks noGrp="1" noChangeArrowheads="1"/>
          </p:cNvSpPr>
          <p:nvPr>
            <p:ph type="body" idx="4294967295"/>
          </p:nvPr>
        </p:nvSpPr>
        <p:spPr>
          <a:xfrm>
            <a:off x="914400" y="1928802"/>
            <a:ext cx="8229600" cy="4525963"/>
          </a:xfrm>
        </p:spPr>
        <p:txBody>
          <a:bodyPr/>
          <a:lstStyle/>
          <a:p>
            <a:pPr defTabSz="457200"/>
            <a:r>
              <a:rPr lang="en-GB" sz="2800" dirty="0" smtClean="0">
                <a:latin typeface="Times New Roman" pitchFamily="18" charset="0"/>
                <a:cs typeface="Times New Roman" pitchFamily="18" charset="0"/>
              </a:rPr>
              <a:t>be dishonest (lying to get the business)</a:t>
            </a:r>
          </a:p>
          <a:p>
            <a:pPr defTabSz="457200"/>
            <a:r>
              <a:rPr lang="en-GB" sz="2800" dirty="0" smtClean="0">
                <a:latin typeface="Times New Roman" pitchFamily="18" charset="0"/>
                <a:cs typeface="Times New Roman" pitchFamily="18" charset="0"/>
              </a:rPr>
              <a:t>cut corners (quality, health and safety)</a:t>
            </a:r>
          </a:p>
          <a:p>
            <a:pPr defTabSz="457200"/>
            <a:r>
              <a:rPr lang="en-GB" sz="2800" dirty="0" smtClean="0">
                <a:latin typeface="Times New Roman" pitchFamily="18" charset="0"/>
                <a:cs typeface="Times New Roman" pitchFamily="18" charset="0"/>
              </a:rPr>
              <a:t>be fraudulent, crooked - contracts </a:t>
            </a:r>
          </a:p>
          <a:p>
            <a:pPr defTabSz="457200"/>
            <a:r>
              <a:rPr lang="en-GB" sz="2800" dirty="0" smtClean="0">
                <a:latin typeface="Times New Roman" pitchFamily="18" charset="0"/>
                <a:cs typeface="Times New Roman" pitchFamily="18" charset="0"/>
              </a:rPr>
              <a:t>cheat, be unfair, inflate costs of projects</a:t>
            </a:r>
          </a:p>
          <a:p>
            <a:pPr defTabSz="457200"/>
            <a:r>
              <a:rPr lang="en-GB" sz="2800" dirty="0" smtClean="0">
                <a:latin typeface="Times New Roman" pitchFamily="18" charset="0"/>
                <a:cs typeface="Times New Roman" pitchFamily="18" charset="0"/>
              </a:rPr>
              <a:t>cook the books, fudge the figures</a:t>
            </a:r>
          </a:p>
          <a:p>
            <a:pPr defTabSz="457200"/>
            <a:r>
              <a:rPr lang="en-GB" sz="2800" dirty="0" smtClean="0">
                <a:latin typeface="Times New Roman" pitchFamily="18" charset="0"/>
                <a:cs typeface="Times New Roman" pitchFamily="18" charset="0"/>
              </a:rPr>
              <a:t>under-invoice, over-invoice</a:t>
            </a:r>
          </a:p>
          <a:p>
            <a:pPr defTabSz="457200"/>
            <a:r>
              <a:rPr lang="en-GB" sz="2800" dirty="0" smtClean="0">
                <a:latin typeface="Times New Roman" pitchFamily="18" charset="0"/>
                <a:cs typeface="Times New Roman" pitchFamily="18" charset="0"/>
              </a:rPr>
              <a:t>subvert the law/regulation</a:t>
            </a:r>
          </a:p>
          <a:p>
            <a:pPr defTabSz="457200">
              <a:buFontTx/>
              <a:buNone/>
            </a:pPr>
            <a:r>
              <a:rPr lang="en-GB" sz="2800" dirty="0" smtClean="0">
                <a:latin typeface="Times New Roman" pitchFamily="18" charset="0"/>
                <a:cs typeface="Times New Roman" pitchFamily="18" charset="0"/>
              </a:rPr>
              <a:t>In short be UNETHICAL, and go for “the end justifies the means”</a:t>
            </a:r>
          </a:p>
          <a:p>
            <a:pPr defTabSz="457200"/>
            <a:endParaRPr lang="en-GB" sz="2800" dirty="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500042"/>
            <a:ext cx="8229600" cy="1143000"/>
          </a:xfrm>
        </p:spPr>
        <p:txBody>
          <a:bodyPr>
            <a:normAutofit/>
          </a:bodyPr>
          <a:lstStyle/>
          <a:p>
            <a:r>
              <a:rPr lang="en-GB" sz="4000" b="0" dirty="0" smtClean="0">
                <a:latin typeface="Times New Roman" pitchFamily="18" charset="0"/>
                <a:cs typeface="Times New Roman" pitchFamily="18" charset="0"/>
              </a:rPr>
              <a:t>Chances are You Relate to This</a:t>
            </a:r>
            <a:endParaRPr lang="en-GB" sz="4000" b="0" dirty="0">
              <a:latin typeface="Times New Roman" pitchFamily="18" charset="0"/>
              <a:cs typeface="Times New Roman" pitchFamily="18" charset="0"/>
            </a:endParaRPr>
          </a:p>
        </p:txBody>
      </p:sp>
      <p:sp>
        <p:nvSpPr>
          <p:cNvPr id="3" name="Content Placeholder 2"/>
          <p:cNvSpPr>
            <a:spLocks noGrp="1"/>
          </p:cNvSpPr>
          <p:nvPr>
            <p:ph idx="1"/>
          </p:nvPr>
        </p:nvSpPr>
        <p:spPr>
          <a:xfrm>
            <a:off x="714348" y="1643050"/>
            <a:ext cx="8229600" cy="4525963"/>
          </a:xfrm>
        </p:spPr>
        <p:txBody>
          <a:bodyPr/>
          <a:lstStyle/>
          <a:p>
            <a:pPr>
              <a:buNone/>
            </a:pPr>
            <a:r>
              <a:rPr lang="en-GB" dirty="0" smtClean="0">
                <a:latin typeface="Times New Roman" pitchFamily="18" charset="0"/>
                <a:cs typeface="Times New Roman" pitchFamily="18" charset="0"/>
              </a:rPr>
              <a:t>Romans 7: 15-19:</a:t>
            </a:r>
          </a:p>
          <a:p>
            <a:r>
              <a:rPr lang="en-GB" dirty="0" smtClean="0">
                <a:latin typeface="Times New Roman" pitchFamily="18" charset="0"/>
                <a:cs typeface="Times New Roman" pitchFamily="18" charset="0"/>
              </a:rPr>
              <a:t>For what I want to do, I do not do; but what I hate, I do.</a:t>
            </a:r>
          </a:p>
          <a:p>
            <a:r>
              <a:rPr lang="en-GB" dirty="0" smtClean="0">
                <a:latin typeface="Times New Roman" pitchFamily="18" charset="0"/>
                <a:cs typeface="Times New Roman" pitchFamily="18" charset="0"/>
              </a:rPr>
              <a:t>For I have the desire to do what is good, but I cannot carry it out.  For what I do is not the good I want to do; no, the evil I do not want to do, this I keep doing.</a:t>
            </a:r>
          </a:p>
          <a:p>
            <a:pPr>
              <a:buNone/>
            </a:pPr>
            <a:endParaRPr lang="en-GB"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idx="4294967295"/>
          </p:nvPr>
        </p:nvSpPr>
        <p:spPr>
          <a:xfrm>
            <a:off x="857224" y="785794"/>
            <a:ext cx="7772400" cy="1143000"/>
          </a:xfrm>
        </p:spPr>
        <p:txBody>
          <a:bodyPr>
            <a:normAutofit fontScale="90000"/>
          </a:bodyPr>
          <a:lstStyle/>
          <a:p>
            <a:r>
              <a:rPr lang="en-GB" b="0" dirty="0" smtClean="0">
                <a:latin typeface="Times New Roman" pitchFamily="18" charset="0"/>
                <a:cs typeface="Times New Roman" pitchFamily="18" charset="0"/>
              </a:rPr>
              <a:t>but</a:t>
            </a:r>
            <a:r>
              <a:rPr lang="en-GB" sz="4000" b="0" dirty="0" smtClean="0">
                <a:latin typeface="Times New Roman" pitchFamily="18" charset="0"/>
                <a:cs typeface="Times New Roman" pitchFamily="18" charset="0"/>
              </a:rPr>
              <a:t> take </a:t>
            </a:r>
            <a:r>
              <a:rPr lang="en-GB" b="0" dirty="0" smtClean="0">
                <a:latin typeface="Times New Roman" pitchFamily="18" charset="0"/>
                <a:cs typeface="Times New Roman" pitchFamily="18" charset="0"/>
              </a:rPr>
              <a:t>notice, and notice is hereby given </a:t>
            </a:r>
            <a:r>
              <a:rPr lang="en-GB" sz="4000" b="0" dirty="0" smtClean="0">
                <a:latin typeface="Times New Roman" pitchFamily="18" charset="0"/>
                <a:cs typeface="Times New Roman" pitchFamily="18" charset="0"/>
              </a:rPr>
              <a:t>that</a:t>
            </a:r>
          </a:p>
        </p:txBody>
      </p:sp>
      <p:sp>
        <p:nvSpPr>
          <p:cNvPr id="65539" name="Rectangle 3"/>
          <p:cNvSpPr>
            <a:spLocks noGrp="1" noChangeArrowheads="1"/>
          </p:cNvSpPr>
          <p:nvPr>
            <p:ph type="body" idx="4294967295"/>
          </p:nvPr>
        </p:nvSpPr>
        <p:spPr>
          <a:xfrm>
            <a:off x="914400" y="2403499"/>
            <a:ext cx="8229600" cy="4525963"/>
          </a:xfrm>
        </p:spPr>
        <p:txBody>
          <a:bodyPr/>
          <a:lstStyle/>
          <a:p>
            <a:r>
              <a:rPr lang="en-GB" sz="2800" dirty="0" smtClean="0">
                <a:latin typeface="Times New Roman" pitchFamily="18" charset="0"/>
                <a:cs typeface="Times New Roman" pitchFamily="18" charset="0"/>
              </a:rPr>
              <a:t>The temptation to do deals, like sin, has a payback time; will come back to bite with disastrous consequences.</a:t>
            </a:r>
          </a:p>
          <a:p>
            <a:r>
              <a:rPr lang="en-GB" sz="2800" dirty="0" smtClean="0">
                <a:latin typeface="Times New Roman" pitchFamily="18" charset="0"/>
                <a:cs typeface="Times New Roman" pitchFamily="18" charset="0"/>
              </a:rPr>
              <a:t>What endures is good reputation based on decent behaviour, good governance and ethical leadership</a:t>
            </a:r>
          </a:p>
          <a:p>
            <a:r>
              <a:rPr lang="en-GB" sz="2800" dirty="0" smtClean="0">
                <a:latin typeface="Times New Roman" pitchFamily="18" charset="0"/>
                <a:cs typeface="Times New Roman" pitchFamily="18" charset="0"/>
              </a:rPr>
              <a:t>May be costly in a sense, but Honesty is the best policy regardless</a:t>
            </a:r>
          </a:p>
          <a:p>
            <a:endParaRPr lang="en-GB" dirty="0" smtClean="0"/>
          </a:p>
          <a:p>
            <a:endParaRPr lang="en-GB" dirty="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idx="4294967295"/>
          </p:nvPr>
        </p:nvSpPr>
        <p:spPr>
          <a:xfrm>
            <a:off x="714348" y="642918"/>
            <a:ext cx="7772400" cy="1143000"/>
          </a:xfrm>
        </p:spPr>
        <p:txBody>
          <a:bodyPr/>
          <a:lstStyle/>
          <a:p>
            <a:r>
              <a:rPr lang="en-GB" altLang="en-US" sz="3600" b="0" dirty="0" smtClean="0"/>
              <a:t>Rather, High Ethical Standards is Good for Business</a:t>
            </a:r>
          </a:p>
        </p:txBody>
      </p:sp>
      <p:sp>
        <p:nvSpPr>
          <p:cNvPr id="101379" name="Rectangle 3"/>
          <p:cNvSpPr>
            <a:spLocks noGrp="1" noChangeArrowheads="1"/>
          </p:cNvSpPr>
          <p:nvPr>
            <p:ph type="body" idx="4294967295"/>
          </p:nvPr>
        </p:nvSpPr>
        <p:spPr>
          <a:xfrm>
            <a:off x="914400" y="2214554"/>
            <a:ext cx="8229600" cy="4525962"/>
          </a:xfrm>
        </p:spPr>
        <p:txBody>
          <a:bodyPr/>
          <a:lstStyle/>
          <a:p>
            <a:pPr>
              <a:lnSpc>
                <a:spcPct val="90000"/>
              </a:lnSpc>
              <a:buFontTx/>
              <a:buNone/>
            </a:pPr>
            <a:r>
              <a:rPr lang="en-GB" altLang="en-US" sz="2800" dirty="0" smtClean="0"/>
              <a:t>A higher moral standing within your employees and the organization</a:t>
            </a:r>
          </a:p>
          <a:p>
            <a:pPr>
              <a:lnSpc>
                <a:spcPct val="90000"/>
              </a:lnSpc>
            </a:pPr>
            <a:r>
              <a:rPr lang="en-GB" altLang="en-US" sz="2800" dirty="0" smtClean="0"/>
              <a:t>helps to attract new customers</a:t>
            </a:r>
          </a:p>
          <a:p>
            <a:pPr>
              <a:lnSpc>
                <a:spcPct val="90000"/>
              </a:lnSpc>
            </a:pPr>
            <a:r>
              <a:rPr lang="en-GB" altLang="en-US" sz="2800" dirty="0" smtClean="0"/>
              <a:t>builds higher customer loyalty</a:t>
            </a:r>
          </a:p>
          <a:p>
            <a:pPr>
              <a:lnSpc>
                <a:spcPct val="90000"/>
              </a:lnSpc>
            </a:pPr>
            <a:r>
              <a:rPr lang="en-GB" altLang="en-US" sz="2800" dirty="0" smtClean="0"/>
              <a:t>reduces the risk of negative press or backlash caused by doing “the wrong” things</a:t>
            </a:r>
          </a:p>
          <a:p>
            <a:pPr>
              <a:lnSpc>
                <a:spcPct val="90000"/>
              </a:lnSpc>
            </a:pPr>
            <a:r>
              <a:rPr lang="en-GB" altLang="en-US" sz="2800" dirty="0" smtClean="0"/>
              <a:t>helps to make a positive impact on the community</a:t>
            </a:r>
          </a:p>
          <a:p>
            <a:pPr>
              <a:lnSpc>
                <a:spcPct val="90000"/>
              </a:lnSpc>
            </a:pPr>
            <a:endParaRPr lang="en-GB" altLang="en-US"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428604"/>
            <a:ext cx="8229600" cy="1143000"/>
          </a:xfrm>
        </p:spPr>
        <p:txBody>
          <a:bodyPr>
            <a:normAutofit/>
          </a:bodyPr>
          <a:lstStyle/>
          <a:p>
            <a:r>
              <a:rPr lang="en-GB" sz="4000" b="0" dirty="0" smtClean="0">
                <a:latin typeface="Times New Roman" pitchFamily="18" charset="0"/>
                <a:cs typeface="Times New Roman" pitchFamily="18" charset="0"/>
              </a:rPr>
              <a:t>Finale: the Meaning to Life</a:t>
            </a:r>
            <a:endParaRPr lang="en-GB" sz="4000" b="0" dirty="0">
              <a:latin typeface="Times New Roman" pitchFamily="18" charset="0"/>
              <a:cs typeface="Times New Roman" pitchFamily="18" charset="0"/>
            </a:endParaRPr>
          </a:p>
        </p:txBody>
      </p:sp>
      <p:sp>
        <p:nvSpPr>
          <p:cNvPr id="3" name="Content Placeholder 2"/>
          <p:cNvSpPr>
            <a:spLocks noGrp="1"/>
          </p:cNvSpPr>
          <p:nvPr>
            <p:ph idx="1"/>
          </p:nvPr>
        </p:nvSpPr>
        <p:spPr>
          <a:xfrm>
            <a:off x="914400" y="1903433"/>
            <a:ext cx="8229600" cy="4525963"/>
          </a:xfrm>
        </p:spPr>
        <p:txBody>
          <a:bodyPr>
            <a:normAutofit/>
          </a:bodyPr>
          <a:lstStyle/>
          <a:p>
            <a:r>
              <a:rPr lang="en-GB" sz="2800" dirty="0" smtClean="0">
                <a:latin typeface="Times New Roman" pitchFamily="18" charset="0"/>
                <a:cs typeface="Times New Roman" pitchFamily="18" charset="0"/>
              </a:rPr>
              <a:t>For you personally, what is the true value of life?</a:t>
            </a:r>
          </a:p>
          <a:p>
            <a:r>
              <a:rPr lang="en-GB" sz="2800" dirty="0" smtClean="0">
                <a:latin typeface="Times New Roman" pitchFamily="18" charset="0"/>
                <a:cs typeface="Times New Roman" pitchFamily="18" charset="0"/>
              </a:rPr>
              <a:t>What do you consider to be the valuable things in life; What do you value in life? (where heart is...)</a:t>
            </a:r>
          </a:p>
          <a:p>
            <a:r>
              <a:rPr lang="en-GB" sz="2800" dirty="0" smtClean="0">
                <a:latin typeface="Times New Roman" pitchFamily="18" charset="0"/>
                <a:cs typeface="Times New Roman" pitchFamily="18" charset="0"/>
              </a:rPr>
              <a:t>As we get older, money, cars, houses, material wealth lose their significance – can’t eat much, can  drive much, can travel much – one room, one bed, more don’t matter much.</a:t>
            </a:r>
          </a:p>
          <a:p>
            <a:r>
              <a:rPr lang="en-GB" sz="2800" dirty="0" smtClean="0">
                <a:latin typeface="Times New Roman" pitchFamily="18" charset="0"/>
                <a:cs typeface="Times New Roman" pitchFamily="18" charset="0"/>
              </a:rPr>
              <a:t>On your death bed ...legacy? lands commission officer</a:t>
            </a:r>
            <a:endParaRPr lang="en-GB"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571472" y="428604"/>
            <a:ext cx="8229600" cy="1143000"/>
          </a:xfrm>
        </p:spPr>
        <p:txBody>
          <a:bodyPr/>
          <a:lstStyle/>
          <a:p>
            <a:r>
              <a:rPr lang="en-GB" altLang="en-US" b="0" dirty="0" smtClean="0"/>
              <a:t>Human Progress: The Factors</a:t>
            </a:r>
          </a:p>
        </p:txBody>
      </p:sp>
      <p:sp>
        <p:nvSpPr>
          <p:cNvPr id="30723" name="Rectangle 3"/>
          <p:cNvSpPr>
            <a:spLocks noGrp="1" noChangeArrowheads="1"/>
          </p:cNvSpPr>
          <p:nvPr>
            <p:ph type="body" idx="4294967295"/>
          </p:nvPr>
        </p:nvSpPr>
        <p:spPr>
          <a:xfrm>
            <a:off x="642910" y="1643050"/>
            <a:ext cx="8229600" cy="4525963"/>
          </a:xfrm>
        </p:spPr>
        <p:txBody>
          <a:bodyPr/>
          <a:lstStyle/>
          <a:p>
            <a:pPr marL="609600" indent="-609600">
              <a:buFontTx/>
              <a:buAutoNum type="arabicPeriod"/>
            </a:pPr>
            <a:r>
              <a:rPr lang="en-GB" altLang="en-US" sz="2800" b="1" dirty="0" smtClean="0"/>
              <a:t>Competence</a:t>
            </a:r>
            <a:r>
              <a:rPr lang="en-GB" altLang="en-US" sz="2800" dirty="0" smtClean="0"/>
              <a:t>; Knowledge; Know-how; Skill</a:t>
            </a:r>
          </a:p>
          <a:p>
            <a:pPr marL="609600" indent="-609600">
              <a:buFontTx/>
              <a:buAutoNum type="arabicPeriod"/>
            </a:pPr>
            <a:endParaRPr lang="en-GB" altLang="en-US" sz="2800" dirty="0" smtClean="0"/>
          </a:p>
          <a:p>
            <a:pPr marL="609600" indent="-609600">
              <a:buFontTx/>
              <a:buAutoNum type="arabicPeriod"/>
            </a:pPr>
            <a:r>
              <a:rPr lang="en-GB" altLang="en-US" sz="2800" dirty="0" smtClean="0"/>
              <a:t>The Will; Heart; Desire; Dedication; Keenness to get accomplished What has been determined as the Right Thing to do, and doing it Right (</a:t>
            </a:r>
            <a:r>
              <a:rPr lang="en-GB" altLang="en-US" sz="2800" b="1" dirty="0" smtClean="0"/>
              <a:t>Effective Leadership</a:t>
            </a:r>
            <a:r>
              <a:rPr lang="en-GB" altLang="en-US" sz="2800" dirty="0" smtClean="0"/>
              <a:t>)</a:t>
            </a:r>
          </a:p>
          <a:p>
            <a:pPr marL="609600" indent="-609600">
              <a:buFontTx/>
              <a:buAutoNum type="arabicPeriod"/>
            </a:pPr>
            <a:endParaRPr lang="en-GB" altLang="en-US" sz="2800" dirty="0" smtClean="0"/>
          </a:p>
          <a:p>
            <a:pPr marL="609600" indent="-609600">
              <a:buFontTx/>
              <a:buAutoNum type="arabicPeriod"/>
            </a:pPr>
            <a:r>
              <a:rPr lang="en-GB" altLang="en-US" sz="2800" b="1" dirty="0" smtClean="0"/>
              <a:t>Resources</a:t>
            </a:r>
            <a:r>
              <a:rPr lang="en-GB" altLang="en-US" sz="2800" dirty="0" smtClean="0"/>
              <a:t> (Money/Capital)</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2834" name="Rectangle 2"/>
          <p:cNvSpPr>
            <a:spLocks noGrp="1" noChangeArrowheads="1"/>
          </p:cNvSpPr>
          <p:nvPr>
            <p:ph type="title" idx="4294967295"/>
          </p:nvPr>
        </p:nvSpPr>
        <p:spPr>
          <a:xfrm>
            <a:off x="539750" y="476250"/>
            <a:ext cx="8229600" cy="1143000"/>
          </a:xfrm>
        </p:spPr>
        <p:txBody>
          <a:bodyPr/>
          <a:lstStyle/>
          <a:p>
            <a:r>
              <a:rPr lang="en-GB" altLang="en-US" b="0" smtClean="0">
                <a:latin typeface="Times New Roman" pitchFamily="18" charset="0"/>
                <a:cs typeface="Times New Roman" pitchFamily="18" charset="0"/>
              </a:rPr>
              <a:t>Facing </a:t>
            </a:r>
            <a:r>
              <a:rPr lang="en-GB" altLang="en-US" b="0" dirty="0" smtClean="0">
                <a:latin typeface="Times New Roman" pitchFamily="18" charset="0"/>
                <a:cs typeface="Times New Roman" pitchFamily="18" charset="0"/>
              </a:rPr>
              <a:t>Reality</a:t>
            </a:r>
          </a:p>
        </p:txBody>
      </p:sp>
      <p:sp>
        <p:nvSpPr>
          <p:cNvPr id="1272835" name="Rectangle 3"/>
          <p:cNvSpPr>
            <a:spLocks noGrp="1" noChangeArrowheads="1"/>
          </p:cNvSpPr>
          <p:nvPr>
            <p:ph type="body" idx="4294967295"/>
          </p:nvPr>
        </p:nvSpPr>
        <p:spPr>
          <a:xfrm>
            <a:off x="785786" y="1571612"/>
            <a:ext cx="8229600" cy="4525963"/>
          </a:xfrm>
        </p:spPr>
        <p:txBody>
          <a:bodyPr/>
          <a:lstStyle/>
          <a:p>
            <a:pPr>
              <a:buFontTx/>
              <a:buNone/>
            </a:pPr>
            <a:endParaRPr lang="en-GB" altLang="en-US" dirty="0" smtClean="0"/>
          </a:p>
          <a:p>
            <a:pPr>
              <a:buFontTx/>
              <a:buNone/>
            </a:pPr>
            <a:r>
              <a:rPr lang="en-GB" altLang="en-US" dirty="0" smtClean="0">
                <a:latin typeface="Times New Roman" pitchFamily="18" charset="0"/>
                <a:cs typeface="Times New Roman" pitchFamily="18" charset="0"/>
              </a:rPr>
              <a:t>Things work ONLY if we make them work!</a:t>
            </a:r>
          </a:p>
          <a:p>
            <a:pPr>
              <a:buFontTx/>
              <a:buNone/>
            </a:pPr>
            <a:endParaRPr lang="en-GB" altLang="en-US" dirty="0" smtClean="0">
              <a:latin typeface="Times New Roman" pitchFamily="18" charset="0"/>
              <a:cs typeface="Times New Roman" pitchFamily="18" charset="0"/>
            </a:endParaRPr>
          </a:p>
          <a:p>
            <a:pPr>
              <a:buFontTx/>
              <a:buNone/>
            </a:pPr>
            <a:r>
              <a:rPr lang="en-GB" altLang="en-US" dirty="0" smtClean="0">
                <a:latin typeface="Times New Roman" pitchFamily="18" charset="0"/>
                <a:cs typeface="Times New Roman" pitchFamily="18" charset="0"/>
              </a:rPr>
              <a:t>Things work ONLY AS WELL AS we make them work!!</a:t>
            </a:r>
          </a:p>
          <a:p>
            <a:pPr>
              <a:buFontTx/>
              <a:buNone/>
            </a:pPr>
            <a:endParaRPr lang="en-GB" altLang="en-US" dirty="0" smtClean="0">
              <a:latin typeface="Times New Roman" pitchFamily="18" charset="0"/>
              <a:cs typeface="Times New Roman" pitchFamily="18" charset="0"/>
            </a:endParaRPr>
          </a:p>
          <a:p>
            <a:pPr>
              <a:buFontTx/>
              <a:buNone/>
            </a:pPr>
            <a:r>
              <a:rPr lang="en-GB" altLang="en-US" dirty="0" smtClean="0">
                <a:latin typeface="Times New Roman" pitchFamily="18" charset="0"/>
                <a:cs typeface="Times New Roman" pitchFamily="18" charset="0"/>
              </a:rPr>
              <a:t>				THANK YOU</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571480"/>
            <a:ext cx="8229600" cy="1143000"/>
          </a:xfrm>
        </p:spPr>
        <p:txBody>
          <a:bodyPr/>
          <a:lstStyle/>
          <a:p>
            <a:r>
              <a:rPr lang="en-GB" b="0" dirty="0" smtClean="0">
                <a:latin typeface="Times New Roman" pitchFamily="18" charset="0"/>
                <a:cs typeface="Times New Roman" pitchFamily="18" charset="0"/>
              </a:rPr>
              <a:t>It has Been a Privilege</a:t>
            </a:r>
            <a:endParaRPr lang="en-GB" b="0" dirty="0">
              <a:latin typeface="Times New Roman" pitchFamily="18" charset="0"/>
              <a:cs typeface="Times New Roman" pitchFamily="18" charset="0"/>
            </a:endParaRPr>
          </a:p>
        </p:txBody>
      </p:sp>
      <p:sp>
        <p:nvSpPr>
          <p:cNvPr id="3" name="Content Placeholder 2"/>
          <p:cNvSpPr>
            <a:spLocks noGrp="1"/>
          </p:cNvSpPr>
          <p:nvPr>
            <p:ph idx="1"/>
          </p:nvPr>
        </p:nvSpPr>
        <p:spPr>
          <a:xfrm>
            <a:off x="714348" y="1643050"/>
            <a:ext cx="8229600" cy="4525963"/>
          </a:xfrm>
        </p:spPr>
        <p:txBody>
          <a:bodyPr/>
          <a:lstStyle/>
          <a:p>
            <a:pPr>
              <a:buNone/>
            </a:pPr>
            <a:endParaRPr lang="en-GB" dirty="0" smtClean="0"/>
          </a:p>
          <a:p>
            <a:pPr>
              <a:buNone/>
            </a:pPr>
            <a:r>
              <a:rPr lang="en-GB" dirty="0" smtClean="0"/>
              <a:t>	</a:t>
            </a:r>
            <a:r>
              <a:rPr lang="en-GB" dirty="0" err="1" smtClean="0"/>
              <a:t>Email:pikayrichardson@yahoo.com</a:t>
            </a:r>
            <a:endParaRPr lang="en-GB" dirty="0" smtClean="0"/>
          </a:p>
          <a:p>
            <a:pPr>
              <a:buNone/>
            </a:pPr>
            <a:r>
              <a:rPr lang="en-GB" dirty="0" smtClean="0"/>
              <a:t>   </a:t>
            </a:r>
            <a:r>
              <a:rPr lang="en-GB" dirty="0" err="1" smtClean="0"/>
              <a:t>Email:pikay.richardson@mbs.ac.uk</a:t>
            </a:r>
            <a:endParaRPr lang="en-GB" dirty="0" smtClean="0"/>
          </a:p>
          <a:p>
            <a:pPr>
              <a:buNone/>
            </a:pPr>
            <a:endParaRPr lang="en-GB" dirty="0" smtClean="0"/>
          </a:p>
          <a:p>
            <a:pPr>
              <a:buNone/>
            </a:pPr>
            <a:r>
              <a:rPr lang="en-GB" dirty="0" smtClean="0"/>
              <a:t>	Tel: +44(0)7727 065 418</a:t>
            </a:r>
            <a:endParaRPr lang="en-GB"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428596" y="428604"/>
            <a:ext cx="7772400" cy="1143000"/>
          </a:xfrm>
        </p:spPr>
        <p:txBody>
          <a:bodyPr/>
          <a:lstStyle/>
          <a:p>
            <a:pPr defTabSz="457200"/>
            <a:r>
              <a:rPr lang="en-GB" sz="4000" b="0" dirty="0" smtClean="0">
                <a:latin typeface="Times New Roman" pitchFamily="18" charset="0"/>
                <a:cs typeface="Times New Roman" pitchFamily="18" charset="0"/>
              </a:rPr>
              <a:t>Unethical Work Practices</a:t>
            </a:r>
            <a:endParaRPr lang="en-US" sz="4000" b="0" dirty="0" smtClean="0">
              <a:latin typeface="Times New Roman" pitchFamily="18" charset="0"/>
              <a:cs typeface="Times New Roman" pitchFamily="18" charset="0"/>
            </a:endParaRPr>
          </a:p>
        </p:txBody>
      </p:sp>
      <p:sp>
        <p:nvSpPr>
          <p:cNvPr id="28675" name="Rectangle 3"/>
          <p:cNvSpPr>
            <a:spLocks noGrp="1" noChangeArrowheads="1"/>
          </p:cNvSpPr>
          <p:nvPr>
            <p:ph type="body" idx="4294967295"/>
          </p:nvPr>
        </p:nvSpPr>
        <p:spPr>
          <a:xfrm>
            <a:off x="1214414" y="1643050"/>
            <a:ext cx="7772400" cy="4114800"/>
          </a:xfrm>
        </p:spPr>
        <p:txBody>
          <a:bodyPr/>
          <a:lstStyle/>
          <a:p>
            <a:pPr defTabSz="457200"/>
            <a:r>
              <a:rPr lang="en-GB" sz="2800" dirty="0" smtClean="0">
                <a:latin typeface="Times New Roman" pitchFamily="18" charset="0"/>
                <a:cs typeface="Times New Roman" pitchFamily="18" charset="0"/>
              </a:rPr>
              <a:t>Conflicts of Interest</a:t>
            </a:r>
          </a:p>
          <a:p>
            <a:pPr defTabSz="457200">
              <a:buFontTx/>
              <a:buNone/>
            </a:pPr>
            <a:r>
              <a:rPr lang="en-GB" sz="2400" dirty="0" smtClean="0">
                <a:latin typeface="Times New Roman" pitchFamily="18" charset="0"/>
                <a:cs typeface="Times New Roman" pitchFamily="18" charset="0"/>
              </a:rPr>
              <a:t>	- inappropriate gifts</a:t>
            </a:r>
          </a:p>
          <a:p>
            <a:pPr defTabSz="457200">
              <a:buFontTx/>
              <a:buNone/>
            </a:pPr>
            <a:r>
              <a:rPr lang="en-GB" sz="2400" dirty="0" smtClean="0">
                <a:latin typeface="Times New Roman" pitchFamily="18" charset="0"/>
                <a:cs typeface="Times New Roman" pitchFamily="18" charset="0"/>
              </a:rPr>
              <a:t>	- having a second job</a:t>
            </a:r>
          </a:p>
          <a:p>
            <a:pPr defTabSz="457200"/>
            <a:r>
              <a:rPr lang="en-GB" sz="2800" dirty="0" smtClean="0">
                <a:latin typeface="Times New Roman" pitchFamily="18" charset="0"/>
                <a:cs typeface="Times New Roman" pitchFamily="18" charset="0"/>
              </a:rPr>
              <a:t>Discrimination</a:t>
            </a:r>
          </a:p>
          <a:p>
            <a:pPr defTabSz="457200"/>
            <a:r>
              <a:rPr lang="en-GB" sz="2800" dirty="0" smtClean="0">
                <a:latin typeface="Times New Roman" pitchFamily="18" charset="0"/>
                <a:cs typeface="Times New Roman" pitchFamily="18" charset="0"/>
              </a:rPr>
              <a:t>Sexual harassment</a:t>
            </a:r>
          </a:p>
          <a:p>
            <a:pPr defTabSz="457200"/>
            <a:r>
              <a:rPr lang="en-GB" sz="2800" dirty="0" err="1" smtClean="0">
                <a:latin typeface="Times New Roman" pitchFamily="18" charset="0"/>
                <a:cs typeface="Times New Roman" pitchFamily="18" charset="0"/>
              </a:rPr>
              <a:t>Dis</a:t>
            </a:r>
            <a:r>
              <a:rPr lang="en-GB" sz="2800" dirty="0" smtClean="0">
                <a:latin typeface="Times New Roman" pitchFamily="18" charset="0"/>
                <a:cs typeface="Times New Roman" pitchFamily="18" charset="0"/>
              </a:rPr>
              <a:t>-empowerment of minorities</a:t>
            </a:r>
          </a:p>
          <a:p>
            <a:pPr defTabSz="457200"/>
            <a:r>
              <a:rPr lang="en-GB" sz="2800" dirty="0" smtClean="0">
                <a:latin typeface="Times New Roman" pitchFamily="18" charset="0"/>
                <a:cs typeface="Times New Roman" pitchFamily="18" charset="0"/>
              </a:rPr>
              <a:t>Insider trading</a:t>
            </a:r>
          </a:p>
          <a:p>
            <a:pPr defTabSz="457200"/>
            <a:r>
              <a:rPr lang="en-GB" sz="2800" dirty="0" smtClean="0">
                <a:latin typeface="Times New Roman" pitchFamily="18" charset="0"/>
                <a:cs typeface="Times New Roman" pitchFamily="18" charset="0"/>
              </a:rPr>
              <a:t>Unfair remuneration</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title" idx="4294967295"/>
          </p:nvPr>
        </p:nvSpPr>
        <p:spPr>
          <a:xfrm>
            <a:off x="642910" y="428604"/>
            <a:ext cx="7772400" cy="1143000"/>
          </a:xfrm>
        </p:spPr>
        <p:txBody>
          <a:bodyPr/>
          <a:lstStyle/>
          <a:p>
            <a:r>
              <a:rPr lang="en-GB" sz="3600" b="0" dirty="0" smtClean="0">
                <a:latin typeface="Times New Roman" pitchFamily="18" charset="0"/>
                <a:cs typeface="Times New Roman" pitchFamily="18" charset="0"/>
              </a:rPr>
              <a:t>Unethical Work Practices, cont.</a:t>
            </a:r>
          </a:p>
        </p:txBody>
      </p:sp>
      <p:sp>
        <p:nvSpPr>
          <p:cNvPr id="300035" name="Rectangle 3"/>
          <p:cNvSpPr>
            <a:spLocks noGrp="1" noChangeArrowheads="1"/>
          </p:cNvSpPr>
          <p:nvPr>
            <p:ph type="body" idx="4294967295"/>
          </p:nvPr>
        </p:nvSpPr>
        <p:spPr bwMode="auto">
          <a:xfrm>
            <a:off x="1000100" y="1857364"/>
            <a:ext cx="7772400" cy="4343400"/>
          </a:xfrm>
          <a:prstGeom prst="rect">
            <a:avLst/>
          </a:prstGeom>
          <a:solidFill>
            <a:srgbClr val="FFFFFF"/>
          </a:solidFill>
          <a:ln>
            <a:solidFill>
              <a:srgbClr val="000000"/>
            </a:solidFill>
            <a:miter lim="800000"/>
            <a:headEnd/>
            <a:tailEnd/>
          </a:ln>
        </p:spPr>
        <p:txBody>
          <a:bodyPr/>
          <a:lstStyle/>
          <a:p>
            <a:r>
              <a:rPr lang="en-GB" sz="2800" dirty="0" smtClean="0">
                <a:latin typeface="Times New Roman" pitchFamily="18" charset="0"/>
                <a:cs typeface="Times New Roman" pitchFamily="18" charset="0"/>
              </a:rPr>
              <a:t>Collusion/price fixing</a:t>
            </a:r>
          </a:p>
          <a:p>
            <a:r>
              <a:rPr lang="en-GB" sz="2800" dirty="0" smtClean="0">
                <a:latin typeface="Times New Roman" pitchFamily="18" charset="0"/>
                <a:cs typeface="Times New Roman" pitchFamily="18" charset="0"/>
              </a:rPr>
              <a:t>Breaking the law, negating regulations</a:t>
            </a:r>
          </a:p>
          <a:p>
            <a:r>
              <a:rPr lang="en-GB" sz="2800" dirty="0" smtClean="0">
                <a:latin typeface="Times New Roman" pitchFamily="18" charset="0"/>
                <a:cs typeface="Times New Roman" pitchFamily="18" charset="0"/>
              </a:rPr>
              <a:t>Expense accounts deals</a:t>
            </a:r>
          </a:p>
          <a:p>
            <a:r>
              <a:rPr lang="en-GB" sz="2800" dirty="0" smtClean="0">
                <a:latin typeface="Times New Roman" pitchFamily="18" charset="0"/>
                <a:cs typeface="Times New Roman" pitchFamily="18" charset="0"/>
              </a:rPr>
              <a:t>Falsifying corporate accounts</a:t>
            </a:r>
          </a:p>
          <a:p>
            <a:r>
              <a:rPr lang="en-GB" sz="2800" dirty="0" smtClean="0">
                <a:latin typeface="Times New Roman" pitchFamily="18" charset="0"/>
                <a:cs typeface="Times New Roman" pitchFamily="18" charset="0"/>
              </a:rPr>
              <a:t>Over-invoicing/under-invoicing</a:t>
            </a:r>
          </a:p>
          <a:p>
            <a:r>
              <a:rPr lang="en-GB" sz="2800" dirty="0" smtClean="0">
                <a:latin typeface="Times New Roman" pitchFamily="18" charset="0"/>
                <a:cs typeface="Times New Roman" pitchFamily="18" charset="0"/>
              </a:rPr>
              <a:t>Dumping pollutants/toxic wastes</a:t>
            </a:r>
          </a:p>
          <a:p>
            <a:r>
              <a:rPr lang="en-GB" sz="2800" dirty="0" smtClean="0">
                <a:latin typeface="Times New Roman" pitchFamily="18" charset="0"/>
                <a:cs typeface="Times New Roman" pitchFamily="18" charset="0"/>
              </a:rPr>
              <a:t>Private </a:t>
            </a:r>
            <a:r>
              <a:rPr lang="en-GB" sz="2800" dirty="0" err="1" smtClean="0">
                <a:latin typeface="Times New Roman" pitchFamily="18" charset="0"/>
                <a:cs typeface="Times New Roman" pitchFamily="18" charset="0"/>
              </a:rPr>
              <a:t>ab</a:t>
            </a:r>
            <a:r>
              <a:rPr lang="en-GB" sz="2800" dirty="0" smtClean="0">
                <a:latin typeface="Times New Roman" pitchFamily="18" charset="0"/>
                <a:cs typeface="Times New Roman" pitchFamily="18" charset="0"/>
              </a:rPr>
              <a:t>(use) of company assets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762000"/>
            <a:ext cx="8229600" cy="1143000"/>
          </a:xfrm>
        </p:spPr>
        <p:txBody>
          <a:bodyPr>
            <a:noAutofit/>
          </a:bodyPr>
          <a:lstStyle/>
          <a:p>
            <a:r>
              <a:rPr lang="en-GB" sz="3600" b="0" dirty="0" smtClean="0">
                <a:latin typeface="Times New Roman" pitchFamily="18" charset="0"/>
                <a:cs typeface="Times New Roman" pitchFamily="18" charset="0"/>
              </a:rPr>
              <a:t>12 Principles that form the Basis of Business Ethics</a:t>
            </a:r>
          </a:p>
        </p:txBody>
      </p:sp>
      <p:sp>
        <p:nvSpPr>
          <p:cNvPr id="69635" name="Rectangle 3"/>
          <p:cNvSpPr>
            <a:spLocks noGrp="1" noChangeArrowheads="1"/>
          </p:cNvSpPr>
          <p:nvPr>
            <p:ph type="body" idx="1"/>
          </p:nvPr>
        </p:nvSpPr>
        <p:spPr>
          <a:xfrm>
            <a:off x="642910" y="1857364"/>
            <a:ext cx="8229600" cy="4525963"/>
          </a:xfrm>
        </p:spPr>
        <p:txBody>
          <a:bodyPr/>
          <a:lstStyle/>
          <a:p>
            <a:pPr marL="609600" indent="-609600">
              <a:lnSpc>
                <a:spcPct val="80000"/>
              </a:lnSpc>
              <a:buFontTx/>
              <a:buAutoNum type="arabicPeriod"/>
            </a:pPr>
            <a:r>
              <a:rPr lang="en-GB" sz="2400" dirty="0" smtClean="0"/>
              <a:t>Honesty</a:t>
            </a:r>
          </a:p>
          <a:p>
            <a:pPr marL="609600" indent="-609600">
              <a:lnSpc>
                <a:spcPct val="80000"/>
              </a:lnSpc>
              <a:buFontTx/>
              <a:buAutoNum type="arabicPeriod"/>
            </a:pPr>
            <a:r>
              <a:rPr lang="en-GB" sz="2400" dirty="0" smtClean="0"/>
              <a:t>Integrity</a:t>
            </a:r>
          </a:p>
          <a:p>
            <a:pPr marL="609600" indent="-609600">
              <a:lnSpc>
                <a:spcPct val="80000"/>
              </a:lnSpc>
              <a:buFontTx/>
              <a:buAutoNum type="arabicPeriod"/>
            </a:pPr>
            <a:r>
              <a:rPr lang="en-GB" sz="2400" dirty="0" smtClean="0"/>
              <a:t>Keep Your Promises</a:t>
            </a:r>
          </a:p>
          <a:p>
            <a:pPr marL="609600" indent="-609600">
              <a:lnSpc>
                <a:spcPct val="80000"/>
              </a:lnSpc>
              <a:buFontTx/>
              <a:buAutoNum type="arabicPeriod"/>
            </a:pPr>
            <a:r>
              <a:rPr lang="en-GB" sz="2400" dirty="0" smtClean="0"/>
              <a:t>Loyalty</a:t>
            </a:r>
          </a:p>
          <a:p>
            <a:pPr marL="609600" indent="-609600">
              <a:lnSpc>
                <a:spcPct val="80000"/>
              </a:lnSpc>
              <a:buFontTx/>
              <a:buAutoNum type="arabicPeriod"/>
            </a:pPr>
            <a:r>
              <a:rPr lang="en-GB" sz="2400" dirty="0" smtClean="0"/>
              <a:t>Fairness</a:t>
            </a:r>
          </a:p>
          <a:p>
            <a:pPr marL="609600" indent="-609600">
              <a:lnSpc>
                <a:spcPct val="80000"/>
              </a:lnSpc>
              <a:buFontTx/>
              <a:buAutoNum type="arabicPeriod"/>
            </a:pPr>
            <a:r>
              <a:rPr lang="en-GB" sz="2400" dirty="0" smtClean="0"/>
              <a:t>Caring</a:t>
            </a:r>
          </a:p>
          <a:p>
            <a:pPr marL="609600" indent="-609600">
              <a:lnSpc>
                <a:spcPct val="80000"/>
              </a:lnSpc>
              <a:buFontTx/>
              <a:buAutoNum type="arabicPeriod"/>
            </a:pPr>
            <a:r>
              <a:rPr lang="en-GB" sz="2400" dirty="0" smtClean="0"/>
              <a:t>Respect</a:t>
            </a:r>
          </a:p>
          <a:p>
            <a:pPr marL="609600" indent="-609600">
              <a:lnSpc>
                <a:spcPct val="80000"/>
              </a:lnSpc>
              <a:buFontTx/>
              <a:buAutoNum type="arabicPeriod"/>
            </a:pPr>
            <a:r>
              <a:rPr lang="en-GB" sz="2400" dirty="0" smtClean="0"/>
              <a:t>Obeying the Law</a:t>
            </a:r>
          </a:p>
          <a:p>
            <a:pPr marL="609600" indent="-609600">
              <a:lnSpc>
                <a:spcPct val="80000"/>
              </a:lnSpc>
              <a:buFontTx/>
              <a:buAutoNum type="arabicPeriod"/>
            </a:pPr>
            <a:r>
              <a:rPr lang="en-GB" sz="2400" dirty="0" smtClean="0"/>
              <a:t>Excellence</a:t>
            </a:r>
          </a:p>
          <a:p>
            <a:pPr marL="609600" indent="-609600">
              <a:lnSpc>
                <a:spcPct val="80000"/>
              </a:lnSpc>
              <a:buFontTx/>
              <a:buAutoNum type="arabicPeriod"/>
            </a:pPr>
            <a:r>
              <a:rPr lang="en-GB" sz="2400" dirty="0" smtClean="0"/>
              <a:t>Being a Leader</a:t>
            </a:r>
          </a:p>
          <a:p>
            <a:pPr marL="609600" indent="-609600">
              <a:lnSpc>
                <a:spcPct val="80000"/>
              </a:lnSpc>
              <a:buFontTx/>
              <a:buAutoNum type="arabicPeriod"/>
            </a:pPr>
            <a:r>
              <a:rPr lang="en-GB" sz="2400" dirty="0" smtClean="0"/>
              <a:t>Morale</a:t>
            </a:r>
          </a:p>
          <a:p>
            <a:pPr marL="609600" indent="-609600">
              <a:lnSpc>
                <a:spcPct val="80000"/>
              </a:lnSpc>
              <a:buFontTx/>
              <a:buAutoNum type="arabicPeriod"/>
            </a:pPr>
            <a:r>
              <a:rPr lang="en-GB" sz="2400" dirty="0" smtClean="0"/>
              <a:t>Accountability</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304800" y="685800"/>
            <a:ext cx="7772400" cy="1143000"/>
          </a:xfrm>
        </p:spPr>
        <p:txBody>
          <a:bodyPr/>
          <a:lstStyle/>
          <a:p>
            <a:r>
              <a:rPr lang="en-GB" b="0" dirty="0" smtClean="0">
                <a:latin typeface="Times New Roman" pitchFamily="18" charset="0"/>
                <a:cs typeface="Times New Roman" pitchFamily="18" charset="0"/>
              </a:rPr>
              <a:t>1.Honesty</a:t>
            </a:r>
          </a:p>
        </p:txBody>
      </p:sp>
      <p:sp>
        <p:nvSpPr>
          <p:cNvPr id="70659" name="Rectangle 3"/>
          <p:cNvSpPr>
            <a:spLocks noGrp="1" noChangeArrowheads="1"/>
          </p:cNvSpPr>
          <p:nvPr>
            <p:ph type="body" idx="1"/>
          </p:nvPr>
        </p:nvSpPr>
        <p:spPr>
          <a:xfrm>
            <a:off x="714348" y="1857364"/>
            <a:ext cx="8229600" cy="4525963"/>
          </a:xfrm>
        </p:spPr>
        <p:txBody>
          <a:bodyPr/>
          <a:lstStyle/>
          <a:p>
            <a:pPr>
              <a:buFontTx/>
              <a:buNone/>
            </a:pPr>
            <a:r>
              <a:rPr lang="en-GB" altLang="zh-CN" sz="2800" dirty="0" smtClean="0">
                <a:latin typeface="Times New Roman" pitchFamily="18" charset="0"/>
                <a:cs typeface="Times New Roman" pitchFamily="18" charset="0"/>
              </a:rPr>
              <a:t>You need to be honest in all of your actions, and every communication you make. When people see you making honest decisions, they start to trust your company because you’re not only being truthful, you’re being upfront and candid </a:t>
            </a:r>
            <a:endParaRPr lang="en-GB" sz="2800" dirty="0" smtClean="0">
              <a:latin typeface="Times New Roman" pitchFamily="18" charset="0"/>
              <a:cs typeface="Times New Roman" pitchFamily="18"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533400" y="685800"/>
            <a:ext cx="7772400" cy="1143000"/>
          </a:xfrm>
        </p:spPr>
        <p:txBody>
          <a:bodyPr/>
          <a:lstStyle/>
          <a:p>
            <a:r>
              <a:rPr lang="en-GB" b="0" dirty="0" smtClean="0">
                <a:latin typeface="Times New Roman" pitchFamily="18" charset="0"/>
                <a:cs typeface="Times New Roman" pitchFamily="18" charset="0"/>
              </a:rPr>
              <a:t>2. Integrity</a:t>
            </a:r>
          </a:p>
        </p:txBody>
      </p:sp>
      <p:sp>
        <p:nvSpPr>
          <p:cNvPr id="71683" name="Rectangle 3"/>
          <p:cNvSpPr>
            <a:spLocks noGrp="1" noChangeArrowheads="1"/>
          </p:cNvSpPr>
          <p:nvPr>
            <p:ph type="body" idx="1"/>
          </p:nvPr>
        </p:nvSpPr>
        <p:spPr>
          <a:xfrm>
            <a:off x="785786" y="1857364"/>
            <a:ext cx="8229600" cy="4525963"/>
          </a:xfrm>
        </p:spPr>
        <p:txBody>
          <a:bodyPr/>
          <a:lstStyle/>
          <a:p>
            <a:pPr>
              <a:buFontTx/>
              <a:buNone/>
            </a:pPr>
            <a:r>
              <a:rPr lang="en-GB" sz="2800" dirty="0" smtClean="0">
                <a:latin typeface="Times New Roman" pitchFamily="18" charset="0"/>
                <a:cs typeface="Times New Roman" pitchFamily="18" charset="0"/>
              </a:rPr>
              <a:t>Being ethical in business means maintaining a high level of personal integrity. This is how you earn the trust of others, whether they are your customers, team or your superiors. In this definition integrity means having a consistent character that is demonstrated by an alignment of your thoughts, words and action.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571472" y="500042"/>
            <a:ext cx="8229600" cy="1143000"/>
          </a:xfrm>
        </p:spPr>
        <p:txBody>
          <a:bodyPr/>
          <a:lstStyle/>
          <a:p>
            <a:r>
              <a:rPr lang="en-GB" altLang="en-US" b="0" dirty="0" smtClean="0"/>
              <a:t>Leadership: The Vital Ingredient </a:t>
            </a:r>
          </a:p>
        </p:txBody>
      </p:sp>
      <p:sp>
        <p:nvSpPr>
          <p:cNvPr id="31747" name="Rectangle 3"/>
          <p:cNvSpPr>
            <a:spLocks noGrp="1" noChangeArrowheads="1"/>
          </p:cNvSpPr>
          <p:nvPr>
            <p:ph type="body" idx="4294967295"/>
          </p:nvPr>
        </p:nvSpPr>
        <p:spPr>
          <a:xfrm>
            <a:off x="914400" y="1785926"/>
            <a:ext cx="8229600" cy="4525963"/>
          </a:xfrm>
        </p:spPr>
        <p:txBody>
          <a:bodyPr/>
          <a:lstStyle/>
          <a:p>
            <a:pPr>
              <a:lnSpc>
                <a:spcPct val="90000"/>
              </a:lnSpc>
            </a:pPr>
            <a:r>
              <a:rPr lang="en-GB" altLang="en-US" sz="2800" b="1" dirty="0" smtClean="0"/>
              <a:t>System design, System Change</a:t>
            </a:r>
          </a:p>
          <a:p>
            <a:pPr>
              <a:lnSpc>
                <a:spcPct val="90000"/>
              </a:lnSpc>
            </a:pPr>
            <a:r>
              <a:rPr lang="en-GB" altLang="en-US" sz="2800" dirty="0" smtClean="0"/>
              <a:t>The Right Things v/s Things Right</a:t>
            </a:r>
          </a:p>
          <a:p>
            <a:pPr>
              <a:lnSpc>
                <a:spcPct val="90000"/>
              </a:lnSpc>
            </a:pPr>
            <a:r>
              <a:rPr lang="en-GB" altLang="en-US" sz="2800" dirty="0" smtClean="0"/>
              <a:t>Policy formulation, Strategy and Execution</a:t>
            </a:r>
          </a:p>
          <a:p>
            <a:pPr>
              <a:lnSpc>
                <a:spcPct val="90000"/>
              </a:lnSpc>
            </a:pPr>
            <a:r>
              <a:rPr lang="en-GB" altLang="en-US" sz="2800" dirty="0" smtClean="0"/>
              <a:t>Providing direction and guidance</a:t>
            </a:r>
          </a:p>
          <a:p>
            <a:pPr>
              <a:lnSpc>
                <a:spcPct val="90000"/>
              </a:lnSpc>
            </a:pPr>
            <a:r>
              <a:rPr lang="en-GB" altLang="en-US" sz="2800" dirty="0" smtClean="0"/>
              <a:t>Providing Hope</a:t>
            </a:r>
          </a:p>
          <a:p>
            <a:pPr>
              <a:lnSpc>
                <a:spcPct val="90000"/>
              </a:lnSpc>
            </a:pPr>
            <a:r>
              <a:rPr lang="en-GB" altLang="en-US" sz="2800" dirty="0" smtClean="0"/>
              <a:t>Societal, national, organisational progress</a:t>
            </a:r>
          </a:p>
          <a:p>
            <a:pPr>
              <a:lnSpc>
                <a:spcPct val="90000"/>
              </a:lnSpc>
            </a:pPr>
            <a:endParaRPr lang="en-GB" altLang="en-US" sz="2800" dirty="0" smtClean="0"/>
          </a:p>
          <a:p>
            <a:pPr>
              <a:lnSpc>
                <a:spcPct val="90000"/>
              </a:lnSpc>
              <a:buFontTx/>
              <a:buNone/>
            </a:pPr>
            <a:r>
              <a:rPr lang="en-GB" altLang="en-US" sz="2800" dirty="0" smtClean="0"/>
              <a:t>In every area of human endeavour the primary ingredient for success is LEADERSHIP</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714348" y="642918"/>
            <a:ext cx="7772400" cy="1143000"/>
          </a:xfrm>
        </p:spPr>
        <p:txBody>
          <a:bodyPr/>
          <a:lstStyle/>
          <a:p>
            <a:r>
              <a:rPr lang="en-GB" b="0" dirty="0" smtClean="0">
                <a:latin typeface="Times New Roman" pitchFamily="18" charset="0"/>
                <a:cs typeface="Times New Roman" pitchFamily="18" charset="0"/>
              </a:rPr>
              <a:t>3. Keeping Your Promises</a:t>
            </a:r>
          </a:p>
        </p:txBody>
      </p:sp>
      <p:sp>
        <p:nvSpPr>
          <p:cNvPr id="72707" name="Rectangle 3"/>
          <p:cNvSpPr>
            <a:spLocks noGrp="1" noChangeArrowheads="1"/>
          </p:cNvSpPr>
          <p:nvPr>
            <p:ph type="body" idx="1"/>
          </p:nvPr>
        </p:nvSpPr>
        <p:spPr>
          <a:xfrm>
            <a:off x="785786" y="1785926"/>
            <a:ext cx="8229600" cy="4525963"/>
          </a:xfrm>
        </p:spPr>
        <p:txBody>
          <a:bodyPr/>
          <a:lstStyle/>
          <a:p>
            <a:pPr>
              <a:lnSpc>
                <a:spcPct val="90000"/>
              </a:lnSpc>
              <a:buFontTx/>
              <a:buNone/>
            </a:pPr>
            <a:r>
              <a:rPr lang="en-GB" sz="2800" dirty="0" smtClean="0">
                <a:latin typeface="Times New Roman" pitchFamily="18" charset="0"/>
                <a:cs typeface="Times New Roman" pitchFamily="18" charset="0"/>
              </a:rPr>
              <a:t>Your word is one of the most important tools in your arsenal as a business manager. Keep every promise that you make, and always </a:t>
            </a:r>
            <a:r>
              <a:rPr lang="en-GB" sz="2800" dirty="0" err="1" smtClean="0">
                <a:latin typeface="Times New Roman" pitchFamily="18" charset="0"/>
                <a:cs typeface="Times New Roman" pitchFamily="18" charset="0"/>
              </a:rPr>
              <a:t>fulfill</a:t>
            </a:r>
            <a:r>
              <a:rPr lang="en-GB" sz="2800" dirty="0" smtClean="0">
                <a:latin typeface="Times New Roman" pitchFamily="18" charset="0"/>
                <a:cs typeface="Times New Roman" pitchFamily="18" charset="0"/>
              </a:rPr>
              <a:t> a commitment. The trust you build as an ethical executive means people like doing business with you, as you take every reasonable effort to </a:t>
            </a:r>
            <a:r>
              <a:rPr lang="en-GB" sz="2800" dirty="0" err="1" smtClean="0">
                <a:latin typeface="Times New Roman" pitchFamily="18" charset="0"/>
                <a:cs typeface="Times New Roman" pitchFamily="18" charset="0"/>
              </a:rPr>
              <a:t>fulfill</a:t>
            </a:r>
            <a:r>
              <a:rPr lang="en-GB" sz="2800" dirty="0" smtClean="0">
                <a:latin typeface="Times New Roman" pitchFamily="18" charset="0"/>
                <a:cs typeface="Times New Roman" pitchFamily="18" charset="0"/>
              </a:rPr>
              <a:t> not only the letter, but the spirit of the promises and commitments you have made. </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42910" y="500042"/>
            <a:ext cx="7772400" cy="1143000"/>
          </a:xfrm>
        </p:spPr>
        <p:txBody>
          <a:bodyPr/>
          <a:lstStyle/>
          <a:p>
            <a:r>
              <a:rPr lang="en-GB" b="0" dirty="0" smtClean="0">
                <a:latin typeface="Times New Roman" pitchFamily="18" charset="0"/>
                <a:cs typeface="Times New Roman" pitchFamily="18" charset="0"/>
              </a:rPr>
              <a:t>4. Loyalty</a:t>
            </a:r>
          </a:p>
        </p:txBody>
      </p:sp>
      <p:sp>
        <p:nvSpPr>
          <p:cNvPr id="73731" name="Rectangle 3"/>
          <p:cNvSpPr>
            <a:spLocks noGrp="1" noChangeArrowheads="1"/>
          </p:cNvSpPr>
          <p:nvPr>
            <p:ph type="body" idx="1"/>
          </p:nvPr>
        </p:nvSpPr>
        <p:spPr>
          <a:xfrm>
            <a:off x="785786" y="1785926"/>
            <a:ext cx="8229600" cy="4525963"/>
          </a:xfrm>
        </p:spPr>
        <p:txBody>
          <a:bodyPr/>
          <a:lstStyle/>
          <a:p>
            <a:pPr>
              <a:lnSpc>
                <a:spcPct val="90000"/>
              </a:lnSpc>
              <a:buFontTx/>
              <a:buNone/>
            </a:pPr>
            <a:r>
              <a:rPr lang="en-GB" sz="2800" dirty="0" smtClean="0">
                <a:latin typeface="Times New Roman" pitchFamily="18" charset="0"/>
                <a:cs typeface="Times New Roman" pitchFamily="18" charset="0"/>
              </a:rPr>
              <a:t>You need to be loyal to both your company, your team and yourself, while operating within a strong moral compass. If you demonstrate your loyalty it builds trust, and shows that you place a high value on advancing the interests of both the company and your colleagues. You should not ever place loyalty above your other principles, or use it as an excuse for unethical behaviour</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500034" y="500042"/>
            <a:ext cx="7772400" cy="1143000"/>
          </a:xfrm>
        </p:spPr>
        <p:txBody>
          <a:bodyPr/>
          <a:lstStyle/>
          <a:p>
            <a:r>
              <a:rPr lang="en-GB" b="0" dirty="0" smtClean="0">
                <a:latin typeface="Times New Roman" pitchFamily="18" charset="0"/>
                <a:cs typeface="Times New Roman" pitchFamily="18" charset="0"/>
              </a:rPr>
              <a:t>5. Fairness</a:t>
            </a:r>
          </a:p>
        </p:txBody>
      </p:sp>
      <p:sp>
        <p:nvSpPr>
          <p:cNvPr id="74755" name="Rectangle 3"/>
          <p:cNvSpPr>
            <a:spLocks noGrp="1" noChangeArrowheads="1"/>
          </p:cNvSpPr>
          <p:nvPr>
            <p:ph type="body" idx="1"/>
          </p:nvPr>
        </p:nvSpPr>
        <p:spPr>
          <a:xfrm>
            <a:off x="785786" y="1785926"/>
            <a:ext cx="8229600" cy="4525963"/>
          </a:xfrm>
        </p:spPr>
        <p:txBody>
          <a:bodyPr/>
          <a:lstStyle/>
          <a:p>
            <a:pPr>
              <a:buFontTx/>
              <a:buNone/>
            </a:pPr>
            <a:r>
              <a:rPr lang="en-GB" altLang="zh-CN" sz="2800" dirty="0" smtClean="0">
                <a:latin typeface="Times New Roman" pitchFamily="18" charset="0"/>
                <a:cs typeface="Times New Roman" pitchFamily="18" charset="0"/>
              </a:rPr>
              <a:t>In all of your actions, you must strive to be fair and just. An ethical executive is committed to fairness in all that they do, and do not seek to exercise their power for an unfair advantage or use indecent methods to gain a competitive edge. They also never take undue advantage of another person’s difficulties and mistakes </a:t>
            </a:r>
            <a:endParaRPr lang="en-GB" sz="2800" dirty="0" smtClean="0">
              <a:latin typeface="Times New Roman" pitchFamily="18" charset="0"/>
              <a:cs typeface="Times New Roman" pitchFamily="18"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500034" y="428604"/>
            <a:ext cx="7772400" cy="1143000"/>
          </a:xfrm>
        </p:spPr>
        <p:txBody>
          <a:bodyPr/>
          <a:lstStyle/>
          <a:p>
            <a:r>
              <a:rPr lang="en-GB" b="0" dirty="0" smtClean="0">
                <a:latin typeface="Times New Roman" pitchFamily="18" charset="0"/>
                <a:cs typeface="Times New Roman" pitchFamily="18" charset="0"/>
              </a:rPr>
              <a:t>6. Caring</a:t>
            </a:r>
          </a:p>
        </p:txBody>
      </p:sp>
      <p:sp>
        <p:nvSpPr>
          <p:cNvPr id="75779" name="Rectangle 3"/>
          <p:cNvSpPr>
            <a:spLocks noGrp="1" noChangeArrowheads="1"/>
          </p:cNvSpPr>
          <p:nvPr>
            <p:ph type="body" idx="1"/>
          </p:nvPr>
        </p:nvSpPr>
        <p:spPr>
          <a:xfrm>
            <a:off x="785786" y="1785926"/>
            <a:ext cx="8229600" cy="4525963"/>
          </a:xfrm>
        </p:spPr>
        <p:txBody>
          <a:bodyPr/>
          <a:lstStyle/>
          <a:p>
            <a:pPr>
              <a:buFontTx/>
              <a:buNone/>
            </a:pPr>
            <a:r>
              <a:rPr lang="en-GB" sz="2800" dirty="0" smtClean="0">
                <a:latin typeface="Times New Roman" pitchFamily="18" charset="0"/>
                <a:cs typeface="Times New Roman" pitchFamily="18" charset="0"/>
              </a:rPr>
              <a:t>This involves having a genuine concern for others, as well as a sense of compassion. An ethical business manager is caring, benevolent and kind to both customers and staff, and seeks to reach their goals while causing the least amount of harm and the greatest amount of good. </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500034" y="500042"/>
            <a:ext cx="7772400" cy="1295400"/>
          </a:xfrm>
        </p:spPr>
        <p:txBody>
          <a:bodyPr/>
          <a:lstStyle/>
          <a:p>
            <a:r>
              <a:rPr lang="en-GB" b="0" dirty="0" smtClean="0">
                <a:latin typeface="Times New Roman" pitchFamily="18" charset="0"/>
                <a:cs typeface="Times New Roman" pitchFamily="18" charset="0"/>
              </a:rPr>
              <a:t>7. Respect</a:t>
            </a:r>
          </a:p>
        </p:txBody>
      </p:sp>
      <p:sp>
        <p:nvSpPr>
          <p:cNvPr id="76803" name="Rectangle 3"/>
          <p:cNvSpPr>
            <a:spLocks noGrp="1" noChangeArrowheads="1"/>
          </p:cNvSpPr>
          <p:nvPr>
            <p:ph type="body" idx="1"/>
          </p:nvPr>
        </p:nvSpPr>
        <p:spPr>
          <a:xfrm>
            <a:off x="714348" y="1643050"/>
            <a:ext cx="8229600" cy="4525963"/>
          </a:xfrm>
        </p:spPr>
        <p:txBody>
          <a:bodyPr/>
          <a:lstStyle/>
          <a:p>
            <a:pPr>
              <a:buFontTx/>
              <a:buNone/>
            </a:pPr>
            <a:r>
              <a:rPr lang="en-GB" sz="2800" dirty="0" smtClean="0">
                <a:latin typeface="Times New Roman" pitchFamily="18" charset="0"/>
                <a:cs typeface="Times New Roman" pitchFamily="18" charset="0"/>
              </a:rPr>
              <a:t>Being ethical means treating everyone with respect, demonstrating this by being courteous and having an equal treatment of people regardless of who they are. Respect is given because everyone deserves dignity, privacy and rights, and they adhere to the rule that you must strive to treat others the way you would like to be treated.</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57200" y="914400"/>
            <a:ext cx="7772400" cy="1143000"/>
          </a:xfrm>
        </p:spPr>
        <p:txBody>
          <a:bodyPr/>
          <a:lstStyle/>
          <a:p>
            <a:r>
              <a:rPr lang="en-GB" b="0" dirty="0" smtClean="0">
                <a:latin typeface="Times New Roman" pitchFamily="18" charset="0"/>
                <a:cs typeface="Times New Roman" pitchFamily="18" charset="0"/>
              </a:rPr>
              <a:t>8. Obeying the Law</a:t>
            </a:r>
          </a:p>
        </p:txBody>
      </p:sp>
      <p:sp>
        <p:nvSpPr>
          <p:cNvPr id="77827" name="Rectangle 3"/>
          <p:cNvSpPr>
            <a:spLocks noGrp="1" noChangeArrowheads="1"/>
          </p:cNvSpPr>
          <p:nvPr>
            <p:ph type="body" idx="1"/>
          </p:nvPr>
        </p:nvSpPr>
        <p:spPr>
          <a:xfrm>
            <a:off x="1000100" y="2285992"/>
            <a:ext cx="7772400" cy="4114800"/>
          </a:xfrm>
        </p:spPr>
        <p:txBody>
          <a:bodyPr/>
          <a:lstStyle/>
          <a:p>
            <a:pPr>
              <a:buFontTx/>
              <a:buNone/>
            </a:pPr>
            <a:r>
              <a:rPr lang="en-GB" sz="2800" dirty="0" smtClean="0">
                <a:latin typeface="Times New Roman" pitchFamily="18" charset="0"/>
                <a:cs typeface="Times New Roman" pitchFamily="18" charset="0"/>
              </a:rPr>
              <a:t>An ethical executive always obeys the law, and never breaks the rules, regulations or laws surrounding their business activities</a:t>
            </a:r>
            <a:r>
              <a:rPr lang="en-GB" dirty="0" smtClean="0"/>
              <a:t>.</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381000" y="762000"/>
            <a:ext cx="7772400" cy="1143000"/>
          </a:xfrm>
        </p:spPr>
        <p:txBody>
          <a:bodyPr/>
          <a:lstStyle/>
          <a:p>
            <a:r>
              <a:rPr lang="en-GB" b="0" dirty="0" smtClean="0">
                <a:latin typeface="Times New Roman" pitchFamily="18" charset="0"/>
                <a:cs typeface="Times New Roman" pitchFamily="18" charset="0"/>
              </a:rPr>
              <a:t>9. Excellence</a:t>
            </a:r>
          </a:p>
        </p:txBody>
      </p:sp>
      <p:sp>
        <p:nvSpPr>
          <p:cNvPr id="78851" name="Rectangle 3"/>
          <p:cNvSpPr>
            <a:spLocks noGrp="1" noChangeArrowheads="1"/>
          </p:cNvSpPr>
          <p:nvPr>
            <p:ph type="body" idx="1"/>
          </p:nvPr>
        </p:nvSpPr>
        <p:spPr>
          <a:xfrm>
            <a:off x="914400" y="1857364"/>
            <a:ext cx="8229600" cy="4525963"/>
          </a:xfrm>
        </p:spPr>
        <p:txBody>
          <a:bodyPr/>
          <a:lstStyle/>
          <a:p>
            <a:pPr>
              <a:buFontTx/>
              <a:buNone/>
            </a:pPr>
            <a:r>
              <a:rPr lang="en-GB" dirty="0" smtClean="0">
                <a:latin typeface="Times New Roman" pitchFamily="18" charset="0"/>
                <a:cs typeface="Times New Roman" pitchFamily="18" charset="0"/>
              </a:rPr>
              <a:t>Being ethical in business is also about pursuing excellence in everything that you do. Delivering the highest quality of service or products makes business sense, especially if there is a constant </a:t>
            </a:r>
            <a:r>
              <a:rPr lang="en-GB" dirty="0" err="1" smtClean="0">
                <a:latin typeface="Times New Roman" pitchFamily="18" charset="0"/>
                <a:cs typeface="Times New Roman" pitchFamily="18" charset="0"/>
              </a:rPr>
              <a:t>endeavor</a:t>
            </a:r>
            <a:r>
              <a:rPr lang="en-GB" dirty="0" smtClean="0">
                <a:latin typeface="Times New Roman" pitchFamily="18" charset="0"/>
                <a:cs typeface="Times New Roman" pitchFamily="18" charset="0"/>
              </a:rPr>
              <a:t> to always improve.</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571472" y="571480"/>
            <a:ext cx="7772400" cy="1143000"/>
          </a:xfrm>
        </p:spPr>
        <p:txBody>
          <a:bodyPr/>
          <a:lstStyle/>
          <a:p>
            <a:r>
              <a:rPr lang="en-GB" b="0" dirty="0" smtClean="0">
                <a:latin typeface="Times New Roman" pitchFamily="18" charset="0"/>
                <a:cs typeface="Times New Roman" pitchFamily="18" charset="0"/>
              </a:rPr>
              <a:t>10. Being a Leader</a:t>
            </a:r>
          </a:p>
        </p:txBody>
      </p:sp>
      <p:sp>
        <p:nvSpPr>
          <p:cNvPr id="79875" name="Rectangle 3"/>
          <p:cNvSpPr>
            <a:spLocks noGrp="1" noChangeArrowheads="1"/>
          </p:cNvSpPr>
          <p:nvPr>
            <p:ph type="body" idx="1"/>
          </p:nvPr>
        </p:nvSpPr>
        <p:spPr>
          <a:xfrm>
            <a:off x="785786" y="1857364"/>
            <a:ext cx="8229600" cy="4525963"/>
          </a:xfrm>
        </p:spPr>
        <p:txBody>
          <a:bodyPr/>
          <a:lstStyle/>
          <a:p>
            <a:pPr>
              <a:buFontTx/>
              <a:buNone/>
            </a:pPr>
            <a:r>
              <a:rPr lang="en-GB" sz="2800" dirty="0" smtClean="0">
                <a:latin typeface="Times New Roman" pitchFamily="18" charset="0"/>
                <a:cs typeface="Times New Roman" pitchFamily="18" charset="0"/>
              </a:rPr>
              <a:t>You need to demonstrate the principles and ethics you want your team to live by, and take an active role as a leader to be a positive role model. The best way you can enforce an ethical mentality is to lead by example, and creating an environment within your business that values decisions made on principles and standards of ethics.</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214282" y="357166"/>
            <a:ext cx="7772400" cy="1143000"/>
          </a:xfrm>
        </p:spPr>
        <p:txBody>
          <a:bodyPr/>
          <a:lstStyle/>
          <a:p>
            <a:r>
              <a:rPr lang="en-GB" b="0" dirty="0" smtClean="0">
                <a:latin typeface="Times New Roman" pitchFamily="18" charset="0"/>
                <a:cs typeface="Times New Roman" pitchFamily="18" charset="0"/>
              </a:rPr>
              <a:t>11. Morale</a:t>
            </a:r>
          </a:p>
        </p:txBody>
      </p:sp>
      <p:sp>
        <p:nvSpPr>
          <p:cNvPr id="80899" name="Rectangle 3"/>
          <p:cNvSpPr>
            <a:spLocks noGrp="1" noChangeArrowheads="1"/>
          </p:cNvSpPr>
          <p:nvPr>
            <p:ph type="body" idx="1"/>
          </p:nvPr>
        </p:nvSpPr>
        <p:spPr>
          <a:xfrm>
            <a:off x="642910" y="1643050"/>
            <a:ext cx="8229600" cy="4525963"/>
          </a:xfrm>
        </p:spPr>
        <p:txBody>
          <a:bodyPr/>
          <a:lstStyle/>
          <a:p>
            <a:pPr>
              <a:lnSpc>
                <a:spcPct val="90000"/>
              </a:lnSpc>
              <a:buFontTx/>
              <a:buNone/>
            </a:pPr>
            <a:r>
              <a:rPr lang="en-GB" altLang="zh-CN" sz="2800" dirty="0" smtClean="0">
                <a:latin typeface="Times New Roman" pitchFamily="18" charset="0"/>
                <a:cs typeface="Times New Roman" pitchFamily="18" charset="0"/>
              </a:rPr>
              <a:t>Ethical business managers enhance the good reputation of a company, which at the same time boosts the morale if its employees. The company reputation is very important, as well as the pride and morale of their employees. As an ethical business manager you need to avoid taking actions that undermine this respect, and they take action to correct any inappropriate behaviour of others </a:t>
            </a:r>
            <a:endParaRPr lang="en-GB" sz="2800" dirty="0" smtClean="0">
              <a:latin typeface="Times New Roman" pitchFamily="18" charset="0"/>
              <a:cs typeface="Times New Roman" pitchFamily="18"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357158" y="571480"/>
            <a:ext cx="7772400" cy="1143000"/>
          </a:xfrm>
        </p:spPr>
        <p:txBody>
          <a:bodyPr/>
          <a:lstStyle/>
          <a:p>
            <a:r>
              <a:rPr lang="en-GB" b="0" dirty="0" smtClean="0">
                <a:latin typeface="Times New Roman" pitchFamily="18" charset="0"/>
                <a:cs typeface="Times New Roman" pitchFamily="18" charset="0"/>
              </a:rPr>
              <a:t>12. Accountability</a:t>
            </a:r>
          </a:p>
        </p:txBody>
      </p:sp>
      <p:sp>
        <p:nvSpPr>
          <p:cNvPr id="81923" name="Rectangle 3"/>
          <p:cNvSpPr>
            <a:spLocks noGrp="1" noChangeArrowheads="1"/>
          </p:cNvSpPr>
          <p:nvPr>
            <p:ph type="body" idx="1"/>
          </p:nvPr>
        </p:nvSpPr>
        <p:spPr>
          <a:xfrm>
            <a:off x="714348" y="1785926"/>
            <a:ext cx="8229600" cy="4525963"/>
          </a:xfrm>
        </p:spPr>
        <p:txBody>
          <a:bodyPr/>
          <a:lstStyle/>
          <a:p>
            <a:pPr>
              <a:buFontTx/>
              <a:buNone/>
            </a:pPr>
            <a:r>
              <a:rPr lang="en-GB" sz="2800" dirty="0" smtClean="0">
                <a:latin typeface="Times New Roman" pitchFamily="18" charset="0"/>
                <a:cs typeface="Times New Roman" pitchFamily="18" charset="0"/>
              </a:rPr>
              <a:t>Being ethical means holding yourself accountable, and acknowledging and accepting personal accountability for their decisions, and any consequences. Not just personally, but an ethical manager will stand up and take accountability in front of their colleagues, their company, and the community.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457200" y="701675"/>
            <a:ext cx="8229600" cy="1143000"/>
          </a:xfrm>
        </p:spPr>
        <p:txBody>
          <a:bodyPr/>
          <a:lstStyle/>
          <a:p>
            <a:pPr eaLnBrk="1" hangingPunct="1"/>
            <a:r>
              <a:rPr lang="en-GB" altLang="en-US" b="0" dirty="0" smtClean="0"/>
              <a:t>Leadership and the Status Quo</a:t>
            </a:r>
          </a:p>
        </p:txBody>
      </p:sp>
      <p:sp>
        <p:nvSpPr>
          <p:cNvPr id="32771" name="Rectangle 3"/>
          <p:cNvSpPr>
            <a:spLocks noGrp="1" noChangeArrowheads="1"/>
          </p:cNvSpPr>
          <p:nvPr>
            <p:ph type="body" idx="4294967295"/>
          </p:nvPr>
        </p:nvSpPr>
        <p:spPr>
          <a:xfrm>
            <a:off x="714348" y="1500174"/>
            <a:ext cx="8229600" cy="4525963"/>
          </a:xfrm>
        </p:spPr>
        <p:txBody>
          <a:bodyPr/>
          <a:lstStyle/>
          <a:p>
            <a:pPr eaLnBrk="1" hangingPunct="1">
              <a:buFontTx/>
              <a:buNone/>
            </a:pPr>
            <a:endParaRPr lang="en-GB" altLang="en-US" dirty="0" smtClean="0"/>
          </a:p>
          <a:p>
            <a:pPr eaLnBrk="1" hangingPunct="1">
              <a:buFontTx/>
              <a:buNone/>
            </a:pPr>
            <a:r>
              <a:rPr lang="en-GB" altLang="en-US" sz="2800" dirty="0" smtClean="0"/>
              <a:t>Every system is perfectly designed to get the results that it is getting today.</a:t>
            </a:r>
          </a:p>
          <a:p>
            <a:pPr eaLnBrk="1" hangingPunct="1">
              <a:buFontTx/>
              <a:buNone/>
            </a:pPr>
            <a:endParaRPr lang="en-GB" altLang="en-US" sz="2800" dirty="0" smtClean="0"/>
          </a:p>
          <a:p>
            <a:pPr eaLnBrk="1" hangingPunct="1">
              <a:buFontTx/>
              <a:buNone/>
            </a:pPr>
            <a:r>
              <a:rPr lang="en-GB" altLang="en-US" sz="2800" dirty="0" smtClean="0"/>
              <a:t>For a different of better results, the system needs to change. This requires </a:t>
            </a:r>
            <a:r>
              <a:rPr lang="en-GB" altLang="en-US" sz="2800" b="1" dirty="0" smtClean="0"/>
              <a:t>Leadership</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785794"/>
            <a:ext cx="8229600" cy="1143000"/>
          </a:xfrm>
        </p:spPr>
        <p:txBody>
          <a:bodyPr/>
          <a:lstStyle/>
          <a:p>
            <a:r>
              <a:rPr lang="en-GB" sz="2400" b="0" dirty="0" smtClean="0"/>
              <a:t>Hewlett-Packard executive leadership includes chairmen, presidents, and CEOs</a:t>
            </a:r>
            <a:r>
              <a:rPr lang="en-GB" dirty="0" smtClean="0"/>
              <a:t/>
            </a:r>
            <a:br>
              <a:rPr lang="en-GB" dirty="0" smtClean="0"/>
            </a:br>
            <a:endParaRPr lang="en-GB" dirty="0"/>
          </a:p>
        </p:txBody>
      </p:sp>
      <p:sp>
        <p:nvSpPr>
          <p:cNvPr id="3" name="Content Placeholder 2"/>
          <p:cNvSpPr>
            <a:spLocks noGrp="1"/>
          </p:cNvSpPr>
          <p:nvPr>
            <p:ph idx="1"/>
          </p:nvPr>
        </p:nvSpPr>
        <p:spPr>
          <a:xfrm>
            <a:off x="571472" y="1643050"/>
            <a:ext cx="8229600" cy="4525963"/>
          </a:xfrm>
        </p:spPr>
        <p:txBody>
          <a:bodyPr/>
          <a:lstStyle/>
          <a:p>
            <a:r>
              <a:rPr lang="en-GB" sz="1400" dirty="0" smtClean="0"/>
              <a:t>Co-founder: David Packard (President: 1947; Chairman: 1964–1969; Chairman 1971–1993)</a:t>
            </a:r>
          </a:p>
          <a:p>
            <a:r>
              <a:rPr lang="en-GB" sz="1400" dirty="0" smtClean="0"/>
              <a:t>Co-founder: William Hewlett (Vice President: 1947; Executive Vice President: 1957; President: 1964; CEO: 1969; Chairman of the Executive Committee 1978; Vice Chairman 1983–1987)</a:t>
            </a:r>
          </a:p>
          <a:p>
            <a:r>
              <a:rPr lang="en-GB" sz="1400" dirty="0" smtClean="0"/>
              <a:t>CEO: John A. Young (1978–October 31, 1992)</a:t>
            </a:r>
          </a:p>
          <a:p>
            <a:r>
              <a:rPr lang="en-GB" sz="1400" dirty="0" smtClean="0"/>
              <a:t>CEO: Lewis Platt (November 1, 1992–July 18, 1999; Chairman 1993–July 18, 1999)</a:t>
            </a:r>
          </a:p>
          <a:p>
            <a:r>
              <a:rPr lang="en-GB" sz="1400" dirty="0" smtClean="0"/>
              <a:t>Chairman: Richard </a:t>
            </a:r>
            <a:r>
              <a:rPr lang="en-GB" sz="1400" dirty="0" err="1" smtClean="0"/>
              <a:t>Hackborn</a:t>
            </a:r>
            <a:r>
              <a:rPr lang="en-GB" sz="1400" dirty="0" smtClean="0"/>
              <a:t> (January, 2000–September 22, 2000; Lead Independent Director September 22, 2006–)</a:t>
            </a:r>
          </a:p>
          <a:p>
            <a:r>
              <a:rPr lang="en-GB" sz="1400" dirty="0" smtClean="0"/>
              <a:t>CEO: </a:t>
            </a:r>
            <a:r>
              <a:rPr lang="en-GB" sz="1400" dirty="0" err="1" smtClean="0"/>
              <a:t>Carly</a:t>
            </a:r>
            <a:r>
              <a:rPr lang="en-GB" sz="1400" dirty="0" smtClean="0"/>
              <a:t> </a:t>
            </a:r>
            <a:r>
              <a:rPr lang="en-GB" sz="1400" dirty="0" err="1" smtClean="0"/>
              <a:t>Fiorina</a:t>
            </a:r>
            <a:r>
              <a:rPr lang="en-GB" sz="1400" dirty="0" smtClean="0"/>
              <a:t> (July 19, 1999–February 9, 2005; Chairwoman September 22, 2000–February 9, 2005)</a:t>
            </a:r>
          </a:p>
          <a:p>
            <a:r>
              <a:rPr lang="en-GB" sz="1400" dirty="0" smtClean="0"/>
              <a:t>President: Michael </a:t>
            </a:r>
            <a:r>
              <a:rPr lang="en-GB" sz="1400" dirty="0" err="1" smtClean="0"/>
              <a:t>Capellas</a:t>
            </a:r>
            <a:r>
              <a:rPr lang="en-GB" sz="1400" baseline="30000" dirty="0" smtClean="0"/>
              <a:t> </a:t>
            </a:r>
            <a:r>
              <a:rPr lang="en-GB" sz="1400" dirty="0" smtClean="0"/>
              <a:t>(May 3, 2002 to November 12, 2002)</a:t>
            </a:r>
          </a:p>
          <a:p>
            <a:r>
              <a:rPr lang="en-GB" sz="1400" dirty="0" smtClean="0"/>
              <a:t>Interim CEO: Robert </a:t>
            </a:r>
            <a:r>
              <a:rPr lang="en-GB" sz="1400" dirty="0" err="1" smtClean="0"/>
              <a:t>Wayman</a:t>
            </a:r>
            <a:r>
              <a:rPr lang="en-GB" sz="1400" dirty="0" smtClean="0"/>
              <a:t> (February 9, 2005–March 28, 2005)</a:t>
            </a:r>
          </a:p>
          <a:p>
            <a:r>
              <a:rPr lang="en-GB" sz="1400" dirty="0" smtClean="0"/>
              <a:t>Chairwoman: Patricia C. Dunn (February 9, 2005–September 22, 2006).</a:t>
            </a:r>
          </a:p>
          <a:p>
            <a:r>
              <a:rPr lang="en-GB" sz="1400" dirty="0" smtClean="0"/>
              <a:t>President and CEO: Mark </a:t>
            </a:r>
            <a:r>
              <a:rPr lang="en-GB" sz="1400" dirty="0" err="1" smtClean="0"/>
              <a:t>Hurd</a:t>
            </a:r>
            <a:r>
              <a:rPr lang="en-GB" sz="1400" dirty="0" smtClean="0"/>
              <a:t> (CEO: April 1, 2005–August 6, 2010; Chairman: September 22, 2006–August 6, 2010)</a:t>
            </a:r>
          </a:p>
          <a:p>
            <a:r>
              <a:rPr lang="en-GB" sz="1400" dirty="0" smtClean="0"/>
              <a:t>Interim CEO: Cathie </a:t>
            </a:r>
            <a:r>
              <a:rPr lang="en-GB" sz="1400" dirty="0" err="1" smtClean="0"/>
              <a:t>Lesjak</a:t>
            </a:r>
            <a:r>
              <a:rPr lang="en-GB" sz="1400" dirty="0" smtClean="0"/>
              <a:t> (August 6, 2010–September 30, 2010)</a:t>
            </a:r>
          </a:p>
          <a:p>
            <a:r>
              <a:rPr lang="en-GB" sz="1400" dirty="0" smtClean="0"/>
              <a:t>President and CEO: </a:t>
            </a:r>
            <a:r>
              <a:rPr lang="en-GB" sz="1400" dirty="0" err="1" smtClean="0"/>
              <a:t>Léo</a:t>
            </a:r>
            <a:r>
              <a:rPr lang="en-GB" sz="1400" dirty="0" smtClean="0"/>
              <a:t> </a:t>
            </a:r>
            <a:r>
              <a:rPr lang="en-GB" sz="1400" dirty="0" err="1" smtClean="0"/>
              <a:t>Apotheker</a:t>
            </a:r>
            <a:r>
              <a:rPr lang="en-GB" sz="1400" dirty="0" smtClean="0"/>
              <a:t> (September 30, 2010–September 22, 2011)</a:t>
            </a:r>
          </a:p>
          <a:p>
            <a:r>
              <a:rPr lang="en-GB" sz="1400" dirty="0" smtClean="0"/>
              <a:t>Executive Chairman: Raymond J. Lane(September 22, 2011–April 4, 2013)</a:t>
            </a:r>
          </a:p>
          <a:p>
            <a:r>
              <a:rPr lang="en-GB" sz="1400" dirty="0" smtClean="0"/>
              <a:t>Nonexecutive Chairman: Ralph V. Whitworth (April 4, 2013–July 16, 2014)</a:t>
            </a:r>
          </a:p>
          <a:p>
            <a:r>
              <a:rPr lang="en-GB" sz="1400" dirty="0" smtClean="0"/>
              <a:t>Current: Chairman, President and CEO: Meg Whitman (President and CEO: September 22, 2011–present ; Chairman: July 18, 2014–present</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571472" y="500042"/>
            <a:ext cx="8229600" cy="1143000"/>
          </a:xfrm>
        </p:spPr>
        <p:txBody>
          <a:bodyPr/>
          <a:lstStyle/>
          <a:p>
            <a:r>
              <a:rPr lang="en-GB" altLang="en-US" b="0" dirty="0" smtClean="0"/>
              <a:t>Leadership: The Vital Ingredient </a:t>
            </a:r>
          </a:p>
        </p:txBody>
      </p:sp>
      <p:sp>
        <p:nvSpPr>
          <p:cNvPr id="31747" name="Rectangle 3"/>
          <p:cNvSpPr>
            <a:spLocks noGrp="1" noChangeArrowheads="1"/>
          </p:cNvSpPr>
          <p:nvPr>
            <p:ph type="body" idx="4294967295"/>
          </p:nvPr>
        </p:nvSpPr>
        <p:spPr>
          <a:xfrm>
            <a:off x="914400" y="1785926"/>
            <a:ext cx="8229600" cy="4525963"/>
          </a:xfrm>
        </p:spPr>
        <p:txBody>
          <a:bodyPr/>
          <a:lstStyle/>
          <a:p>
            <a:pPr>
              <a:lnSpc>
                <a:spcPct val="90000"/>
              </a:lnSpc>
            </a:pPr>
            <a:r>
              <a:rPr lang="en-GB" altLang="en-US" sz="2800" dirty="0" smtClean="0"/>
              <a:t>System design, System Change</a:t>
            </a:r>
          </a:p>
          <a:p>
            <a:pPr>
              <a:lnSpc>
                <a:spcPct val="90000"/>
              </a:lnSpc>
            </a:pPr>
            <a:r>
              <a:rPr lang="en-GB" altLang="en-US" sz="2800" b="1" dirty="0" smtClean="0"/>
              <a:t>The Right Things v/s Things Right</a:t>
            </a:r>
          </a:p>
          <a:p>
            <a:pPr>
              <a:lnSpc>
                <a:spcPct val="90000"/>
              </a:lnSpc>
            </a:pPr>
            <a:r>
              <a:rPr lang="en-GB" altLang="en-US" sz="2800" b="1" dirty="0" smtClean="0"/>
              <a:t>Policy formulation, Strategy and Execution</a:t>
            </a:r>
          </a:p>
          <a:p>
            <a:pPr>
              <a:lnSpc>
                <a:spcPct val="90000"/>
              </a:lnSpc>
            </a:pPr>
            <a:r>
              <a:rPr lang="en-GB" altLang="en-US" sz="2800" b="1" dirty="0" smtClean="0"/>
              <a:t>Providing direction and guidance</a:t>
            </a:r>
          </a:p>
          <a:p>
            <a:pPr>
              <a:lnSpc>
                <a:spcPct val="90000"/>
              </a:lnSpc>
            </a:pPr>
            <a:r>
              <a:rPr lang="en-GB" altLang="en-US" sz="2800" b="1" dirty="0" smtClean="0"/>
              <a:t>Providing Hope</a:t>
            </a:r>
          </a:p>
          <a:p>
            <a:pPr>
              <a:lnSpc>
                <a:spcPct val="90000"/>
              </a:lnSpc>
            </a:pPr>
            <a:r>
              <a:rPr lang="en-GB" altLang="en-US" sz="2800" b="1" dirty="0" smtClean="0"/>
              <a:t>Societal, national, organisational progress</a:t>
            </a:r>
          </a:p>
          <a:p>
            <a:pPr>
              <a:lnSpc>
                <a:spcPct val="90000"/>
              </a:lnSpc>
            </a:pPr>
            <a:endParaRPr lang="en-GB" altLang="en-US" sz="2800" dirty="0" smtClean="0"/>
          </a:p>
          <a:p>
            <a:pPr>
              <a:lnSpc>
                <a:spcPct val="90000"/>
              </a:lnSpc>
              <a:buFontTx/>
              <a:buNone/>
            </a:pPr>
            <a:r>
              <a:rPr lang="en-GB" altLang="en-US" sz="2800" dirty="0" smtClean="0"/>
              <a:t>In every area of human endeavour the primary ingredient for success is </a:t>
            </a:r>
            <a:r>
              <a:rPr lang="en-GB" altLang="en-US" sz="2800" b="1" dirty="0" smtClean="0"/>
              <a:t>LEADERSHIP</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009999"/>
      </a:dk2>
      <a:lt2>
        <a:srgbClr val="808080"/>
      </a:lt2>
      <a:accent1>
        <a:srgbClr val="BBE0E3"/>
      </a:accent1>
      <a:accent2>
        <a:srgbClr val="009999"/>
      </a:accent2>
      <a:accent3>
        <a:srgbClr val="FFFFFF"/>
      </a:accent3>
      <a:accent4>
        <a:srgbClr val="000000"/>
      </a:accent4>
      <a:accent5>
        <a:srgbClr val="DAEDEF"/>
      </a:accent5>
      <a:accent6>
        <a:srgbClr val="008A8A"/>
      </a:accent6>
      <a:hlink>
        <a:srgbClr val="FFFF99"/>
      </a:hlink>
      <a:folHlink>
        <a:srgbClr val="FF9900"/>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9999"/>
        </a:dk2>
        <a:lt2>
          <a:srgbClr val="808080"/>
        </a:lt2>
        <a:accent1>
          <a:srgbClr val="BBE0E3"/>
        </a:accent1>
        <a:accent2>
          <a:srgbClr val="009999"/>
        </a:accent2>
        <a:accent3>
          <a:srgbClr val="FFFFFF"/>
        </a:accent3>
        <a:accent4>
          <a:srgbClr val="000000"/>
        </a:accent4>
        <a:accent5>
          <a:srgbClr val="DAEDEF"/>
        </a:accent5>
        <a:accent6>
          <a:srgbClr val="008A8A"/>
        </a:accent6>
        <a:hlink>
          <a:srgbClr val="FFFF99"/>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5585</TotalTime>
  <Words>3728</Words>
  <Application>Microsoft Office PowerPoint</Application>
  <PresentationFormat>On-screen Show (4:3)</PresentationFormat>
  <Paragraphs>405</Paragraphs>
  <Slides>80</Slides>
  <Notes>6</Notes>
  <HiddenSlides>0</HiddenSlides>
  <MMClips>0</MMClips>
  <ScaleCrop>false</ScaleCrop>
  <HeadingPairs>
    <vt:vector size="4" baseType="variant">
      <vt:variant>
        <vt:lpstr>Theme</vt:lpstr>
      </vt:variant>
      <vt:variant>
        <vt:i4>1</vt:i4>
      </vt:variant>
      <vt:variant>
        <vt:lpstr>Slide Titles</vt:lpstr>
      </vt:variant>
      <vt:variant>
        <vt:i4>80</vt:i4>
      </vt:variant>
    </vt:vector>
  </HeadingPairs>
  <TitlesOfParts>
    <vt:vector size="81" baseType="lpstr">
      <vt:lpstr>Default Design</vt:lpstr>
      <vt:lpstr>Slide 1</vt:lpstr>
      <vt:lpstr>Pikay Richardson, BSc (Eng), MSc, PhD</vt:lpstr>
      <vt:lpstr>Introduction/Breaking the Ice</vt:lpstr>
      <vt:lpstr>Coverage</vt:lpstr>
      <vt:lpstr>1. Leadership – what it is and why important </vt:lpstr>
      <vt:lpstr>Human Progress: The Factors</vt:lpstr>
      <vt:lpstr>Leadership: The Vital Ingredient </vt:lpstr>
      <vt:lpstr>Leadership and the Status Quo</vt:lpstr>
      <vt:lpstr>Leadership: The Vital Ingredient </vt:lpstr>
      <vt:lpstr>What is Leadership?</vt:lpstr>
      <vt:lpstr>What is Leadership?</vt:lpstr>
      <vt:lpstr>Seven Attributes of Successful Leaders</vt:lpstr>
      <vt:lpstr>2. Ethics: the Leadership Pivot</vt:lpstr>
      <vt:lpstr>What is Ethics?</vt:lpstr>
      <vt:lpstr>What is Ethics?</vt:lpstr>
      <vt:lpstr>Ethical Theory</vt:lpstr>
      <vt:lpstr>3. How Ethics Relates to Leadership</vt:lpstr>
      <vt:lpstr>Re-cap: What is Leadership?</vt:lpstr>
      <vt:lpstr>Effective Leadership</vt:lpstr>
      <vt:lpstr>Ethical Theory and Leadership</vt:lpstr>
      <vt:lpstr>1. Assessing Conduct </vt:lpstr>
      <vt:lpstr>2. Theories about Leaders’ Character (virtue-based)</vt:lpstr>
      <vt:lpstr>Ethics is Central to Leadership</vt:lpstr>
      <vt:lpstr>Responsibility</vt:lpstr>
      <vt:lpstr>Respect</vt:lpstr>
      <vt:lpstr>Fairness</vt:lpstr>
      <vt:lpstr>Honesty</vt:lpstr>
      <vt:lpstr>Principles of Ethical Leadership</vt:lpstr>
      <vt:lpstr>4. How Unethical Behaviour is Inimical to  Effective Leadership</vt:lpstr>
      <vt:lpstr>BBC Breaking News, 9th April 2015</vt:lpstr>
      <vt:lpstr>Satyam Boss: Ramlinga Raju</vt:lpstr>
      <vt:lpstr>BBC Breaking News</vt:lpstr>
      <vt:lpstr>The Reality on the Ground:  A Difficult/Unethical Business Environment</vt:lpstr>
      <vt:lpstr> ...even more Daunting in Ghana...  </vt:lpstr>
      <vt:lpstr>..hence the pressure (temptation?) to..</vt:lpstr>
      <vt:lpstr>.. but unethical business practices don’t pay.. </vt:lpstr>
      <vt:lpstr>Bad Ethical Behaviour is Detrimental to Corporate Reputation</vt:lpstr>
      <vt:lpstr>GSK in China</vt:lpstr>
      <vt:lpstr>Chairman Ken Lay of Enron</vt:lpstr>
      <vt:lpstr>Enron Timeline</vt:lpstr>
      <vt:lpstr>Olympus in Japan</vt:lpstr>
      <vt:lpstr>Latest Case (Jan 2017): Rolls Royce</vt:lpstr>
      <vt:lpstr>And there are others</vt:lpstr>
      <vt:lpstr>High Cost of Unethical Behaviour to Business Leaders and their Companies</vt:lpstr>
      <vt:lpstr>Ethics is Good for Business</vt:lpstr>
      <vt:lpstr>Maintaining High Ethical Standards is Good for Business</vt:lpstr>
      <vt:lpstr>Code of Ethics</vt:lpstr>
      <vt:lpstr>Code of Ethics of the PMI</vt:lpstr>
      <vt:lpstr>5. Becoming an Ethical Leader</vt:lpstr>
      <vt:lpstr>Do You Relate to This?</vt:lpstr>
      <vt:lpstr>Becoming an Ethical Leader</vt:lpstr>
      <vt:lpstr>Rotary’s Four-Way Test</vt:lpstr>
      <vt:lpstr>Comparing Ethical and Unethical Leadership</vt:lpstr>
      <vt:lpstr>6. Finale</vt:lpstr>
      <vt:lpstr>Yes, there is pressure (temptation?) to..</vt:lpstr>
      <vt:lpstr>Chances are You Relate to This</vt:lpstr>
      <vt:lpstr>but take notice, and notice is hereby given that</vt:lpstr>
      <vt:lpstr>Rather, High Ethical Standards is Good for Business</vt:lpstr>
      <vt:lpstr>Finale: the Meaning to Life</vt:lpstr>
      <vt:lpstr>Facing Reality</vt:lpstr>
      <vt:lpstr>It has Been a Privilege</vt:lpstr>
      <vt:lpstr>Slide 62</vt:lpstr>
      <vt:lpstr>Slide 63</vt:lpstr>
      <vt:lpstr>Unethical Work Practices</vt:lpstr>
      <vt:lpstr>Unethical Work Practices, cont.</vt:lpstr>
      <vt:lpstr>Slide 66</vt:lpstr>
      <vt:lpstr>12 Principles that form the Basis of Business Ethics</vt:lpstr>
      <vt:lpstr>1.Honesty</vt:lpstr>
      <vt:lpstr>2. Integrity</vt:lpstr>
      <vt:lpstr>3. Keeping Your Promises</vt:lpstr>
      <vt:lpstr>4. Loyalty</vt:lpstr>
      <vt:lpstr>5. Fairness</vt:lpstr>
      <vt:lpstr>6. Caring</vt:lpstr>
      <vt:lpstr>7. Respect</vt:lpstr>
      <vt:lpstr>8. Obeying the Law</vt:lpstr>
      <vt:lpstr>9. Excellence</vt:lpstr>
      <vt:lpstr>10. Being a Leader</vt:lpstr>
      <vt:lpstr>11. Morale</vt:lpstr>
      <vt:lpstr>12. Accountability</vt:lpstr>
      <vt:lpstr>Hewlett-Packard executive leadership includes chairmen, presidents, and CEOs </vt:lpstr>
    </vt:vector>
  </TitlesOfParts>
  <Company>Manchester Business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Services – The Competitive Environment</dc:title>
  <dc:creator>VMansfield</dc:creator>
  <cp:lastModifiedBy>pikayrichardson@yahoo.com</cp:lastModifiedBy>
  <cp:revision>101</cp:revision>
  <dcterms:created xsi:type="dcterms:W3CDTF">2006-01-16T17:09:09Z</dcterms:created>
  <dcterms:modified xsi:type="dcterms:W3CDTF">2017-03-28T17:20:59Z</dcterms:modified>
</cp:coreProperties>
</file>