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706" r:id="rId2"/>
    <p:sldId id="693" r:id="rId3"/>
    <p:sldId id="707" r:id="rId4"/>
    <p:sldId id="1456" r:id="rId5"/>
    <p:sldId id="1457" r:id="rId6"/>
    <p:sldId id="1458" r:id="rId7"/>
    <p:sldId id="1591" r:id="rId8"/>
    <p:sldId id="1369" r:id="rId9"/>
    <p:sldId id="1377" r:id="rId10"/>
    <p:sldId id="1378" r:id="rId11"/>
    <p:sldId id="1379" r:id="rId12"/>
    <p:sldId id="1380" r:id="rId13"/>
    <p:sldId id="1384" r:id="rId14"/>
    <p:sldId id="1382" r:id="rId15"/>
    <p:sldId id="1367" r:id="rId16"/>
    <p:sldId id="1387" r:id="rId17"/>
    <p:sldId id="1461" r:id="rId18"/>
    <p:sldId id="1388" r:id="rId19"/>
    <p:sldId id="1389" r:id="rId20"/>
    <p:sldId id="1462" r:id="rId21"/>
    <p:sldId id="1370" r:id="rId22"/>
    <p:sldId id="1463" r:id="rId23"/>
    <p:sldId id="1403" r:id="rId24"/>
    <p:sldId id="1464" r:id="rId25"/>
    <p:sldId id="1390" r:id="rId26"/>
    <p:sldId id="1391" r:id="rId27"/>
    <p:sldId id="1392" r:id="rId28"/>
    <p:sldId id="1420" r:id="rId29"/>
    <p:sldId id="1393" r:id="rId30"/>
    <p:sldId id="1395" r:id="rId31"/>
    <p:sldId id="1465" r:id="rId32"/>
    <p:sldId id="1592" r:id="rId33"/>
    <p:sldId id="1396" r:id="rId34"/>
    <p:sldId id="1198" r:id="rId35"/>
    <p:sldId id="1398" r:id="rId36"/>
    <p:sldId id="1594" r:id="rId37"/>
    <p:sldId id="1404" r:id="rId38"/>
    <p:sldId id="1402" r:id="rId39"/>
    <p:sldId id="1460" r:id="rId40"/>
    <p:sldId id="1586" r:id="rId41"/>
    <p:sldId id="1590" r:id="rId42"/>
    <p:sldId id="1598" r:id="rId43"/>
    <p:sldId id="1588" r:id="rId44"/>
    <p:sldId id="1593" r:id="rId45"/>
    <p:sldId id="1595" r:id="rId46"/>
    <p:sldId id="1454" r:id="rId47"/>
    <p:sldId id="1408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EB9B6-8801-4F6E-9231-5DB07ADDA82F}" v="6" dt="2023-07-27T09:46:58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8" autoAdjust="0"/>
    <p:restoredTop sz="94660"/>
  </p:normalViewPr>
  <p:slideViewPr>
    <p:cSldViewPr>
      <p:cViewPr varScale="1">
        <p:scale>
          <a:sx n="65" d="100"/>
          <a:sy n="65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kay Richardson" userId="f47aee4c0ea26c90" providerId="LiveId" clId="{3A2EB9B6-8801-4F6E-9231-5DB07ADDA82F}"/>
    <pc:docChg chg="custSel addSld delSld modSld sldOrd">
      <pc:chgData name="Pikay Richardson" userId="f47aee4c0ea26c90" providerId="LiveId" clId="{3A2EB9B6-8801-4F6E-9231-5DB07ADDA82F}" dt="2023-07-27T09:46:58.322" v="603"/>
      <pc:docMkLst>
        <pc:docMk/>
      </pc:docMkLst>
      <pc:sldChg chg="modSp mod">
        <pc:chgData name="Pikay Richardson" userId="f47aee4c0ea26c90" providerId="LiveId" clId="{3A2EB9B6-8801-4F6E-9231-5DB07ADDA82F}" dt="2023-07-27T09:46:34.695" v="601" actId="1076"/>
        <pc:sldMkLst>
          <pc:docMk/>
          <pc:sldMk cId="0" sldId="693"/>
        </pc:sldMkLst>
        <pc:spChg chg="mod">
          <ac:chgData name="Pikay Richardson" userId="f47aee4c0ea26c90" providerId="LiveId" clId="{3A2EB9B6-8801-4F6E-9231-5DB07ADDA82F}" dt="2023-07-27T09:46:16.861" v="600" actId="1076"/>
          <ac:spMkLst>
            <pc:docMk/>
            <pc:sldMk cId="0" sldId="693"/>
            <ac:spMk id="3074" creationId="{00000000-0000-0000-0000-000000000000}"/>
          </ac:spMkLst>
        </pc:spChg>
        <pc:spChg chg="mod">
          <ac:chgData name="Pikay Richardson" userId="f47aee4c0ea26c90" providerId="LiveId" clId="{3A2EB9B6-8801-4F6E-9231-5DB07ADDA82F}" dt="2023-07-27T09:46:34.695" v="601" actId="1076"/>
          <ac:spMkLst>
            <pc:docMk/>
            <pc:sldMk cId="0" sldId="693"/>
            <ac:spMk id="3075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43:52.097" v="565" actId="255"/>
        <pc:sldMkLst>
          <pc:docMk/>
          <pc:sldMk cId="4008761305" sldId="706"/>
        </pc:sldMkLst>
        <pc:spChg chg="mod">
          <ac:chgData name="Pikay Richardson" userId="f47aee4c0ea26c90" providerId="LiveId" clId="{3A2EB9B6-8801-4F6E-9231-5DB07ADDA82F}" dt="2023-07-27T09:43:52.097" v="565" actId="255"/>
          <ac:spMkLst>
            <pc:docMk/>
            <pc:sldMk cId="4008761305" sldId="706"/>
            <ac:spMk id="7172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21:12.388" v="352" actId="20577"/>
        <pc:sldMkLst>
          <pc:docMk/>
          <pc:sldMk cId="1441809233" sldId="707"/>
        </pc:sldMkLst>
        <pc:spChg chg="mod">
          <ac:chgData name="Pikay Richardson" userId="f47aee4c0ea26c90" providerId="LiveId" clId="{3A2EB9B6-8801-4F6E-9231-5DB07ADDA82F}" dt="2023-07-27T09:21:02.952" v="349" actId="20577"/>
          <ac:spMkLst>
            <pc:docMk/>
            <pc:sldMk cId="1441809233" sldId="707"/>
            <ac:spMk id="2" creationId="{EEE04B3D-350F-1695-6485-CE0863E753E2}"/>
          </ac:spMkLst>
        </pc:spChg>
        <pc:spChg chg="mod">
          <ac:chgData name="Pikay Richardson" userId="f47aee4c0ea26c90" providerId="LiveId" clId="{3A2EB9B6-8801-4F6E-9231-5DB07ADDA82F}" dt="2023-07-27T09:21:12.388" v="352" actId="20577"/>
          <ac:spMkLst>
            <pc:docMk/>
            <pc:sldMk cId="1441809233" sldId="707"/>
            <ac:spMk id="3" creationId="{7A5DCE0A-089C-A5E0-E2B6-360EA7F8E2B4}"/>
          </ac:spMkLst>
        </pc:spChg>
      </pc:sldChg>
      <pc:sldChg chg="del">
        <pc:chgData name="Pikay Richardson" userId="f47aee4c0ea26c90" providerId="LiveId" clId="{3A2EB9B6-8801-4F6E-9231-5DB07ADDA82F}" dt="2023-07-27T09:40:19.266" v="489" actId="47"/>
        <pc:sldMkLst>
          <pc:docMk/>
          <pc:sldMk cId="1933550068" sldId="708"/>
        </pc:sldMkLst>
      </pc:sldChg>
      <pc:sldChg chg="modSp del mod">
        <pc:chgData name="Pikay Richardson" userId="f47aee4c0ea26c90" providerId="LiveId" clId="{3A2EB9B6-8801-4F6E-9231-5DB07ADDA82F}" dt="2023-07-24T16:12:49.510" v="209" actId="47"/>
        <pc:sldMkLst>
          <pc:docMk/>
          <pc:sldMk cId="2814265330" sldId="709"/>
        </pc:sldMkLst>
        <pc:spChg chg="mod">
          <ac:chgData name="Pikay Richardson" userId="f47aee4c0ea26c90" providerId="LiveId" clId="{3A2EB9B6-8801-4F6E-9231-5DB07ADDA82F}" dt="2023-07-24T16:04:37.819" v="18" actId="20577"/>
          <ac:spMkLst>
            <pc:docMk/>
            <pc:sldMk cId="2814265330" sldId="709"/>
            <ac:spMk id="2" creationId="{FF988E18-CE81-00F6-6755-45D63298D164}"/>
          </ac:spMkLst>
        </pc:spChg>
      </pc:sldChg>
      <pc:sldChg chg="del">
        <pc:chgData name="Pikay Richardson" userId="f47aee4c0ea26c90" providerId="LiveId" clId="{3A2EB9B6-8801-4F6E-9231-5DB07ADDA82F}" dt="2023-07-27T09:40:20.554" v="490" actId="47"/>
        <pc:sldMkLst>
          <pc:docMk/>
          <pc:sldMk cId="820476198" sldId="710"/>
        </pc:sldMkLst>
      </pc:sldChg>
      <pc:sldChg chg="del">
        <pc:chgData name="Pikay Richardson" userId="f47aee4c0ea26c90" providerId="LiveId" clId="{3A2EB9B6-8801-4F6E-9231-5DB07ADDA82F}" dt="2023-07-27T09:40:21.575" v="491" actId="47"/>
        <pc:sldMkLst>
          <pc:docMk/>
          <pc:sldMk cId="4294435284" sldId="711"/>
        </pc:sldMkLst>
      </pc:sldChg>
      <pc:sldChg chg="del">
        <pc:chgData name="Pikay Richardson" userId="f47aee4c0ea26c90" providerId="LiveId" clId="{3A2EB9B6-8801-4F6E-9231-5DB07ADDA82F}" dt="2023-07-27T09:40:24.925" v="492" actId="47"/>
        <pc:sldMkLst>
          <pc:docMk/>
          <pc:sldMk cId="1954445230" sldId="712"/>
        </pc:sldMkLst>
      </pc:sldChg>
      <pc:sldChg chg="modSp add mod">
        <pc:chgData name="Pikay Richardson" userId="f47aee4c0ea26c90" providerId="LiveId" clId="{3A2EB9B6-8801-4F6E-9231-5DB07ADDA82F}" dt="2023-07-27T09:37:46.579" v="476" actId="1076"/>
        <pc:sldMkLst>
          <pc:docMk/>
          <pc:sldMk cId="0" sldId="1198"/>
        </pc:sldMkLst>
        <pc:spChg chg="mod">
          <ac:chgData name="Pikay Richardson" userId="f47aee4c0ea26c90" providerId="LiveId" clId="{3A2EB9B6-8801-4F6E-9231-5DB07ADDA82F}" dt="2023-07-27T09:37:15.352" v="471" actId="113"/>
          <ac:spMkLst>
            <pc:docMk/>
            <pc:sldMk cId="0" sldId="1198"/>
            <ac:spMk id="86018" creationId="{EDEE3D01-264B-CF19-1384-B92A60085034}"/>
          </ac:spMkLst>
        </pc:spChg>
        <pc:spChg chg="mod">
          <ac:chgData name="Pikay Richardson" userId="f47aee4c0ea26c90" providerId="LiveId" clId="{3A2EB9B6-8801-4F6E-9231-5DB07ADDA82F}" dt="2023-07-27T09:37:46.579" v="476" actId="1076"/>
          <ac:spMkLst>
            <pc:docMk/>
            <pc:sldMk cId="0" sldId="1198"/>
            <ac:spMk id="86019" creationId="{FBE8005B-D5FB-4549-B1AA-7E3D68D41F3A}"/>
          </ac:spMkLst>
        </pc:spChg>
      </pc:sldChg>
      <pc:sldChg chg="del">
        <pc:chgData name="Pikay Richardson" userId="f47aee4c0ea26c90" providerId="LiveId" clId="{3A2EB9B6-8801-4F6E-9231-5DB07ADDA82F}" dt="2023-07-24T16:03:58.640" v="0" actId="47"/>
        <pc:sldMkLst>
          <pc:docMk/>
          <pc:sldMk cId="1863536919" sldId="1364"/>
        </pc:sldMkLst>
      </pc:sldChg>
      <pc:sldChg chg="modSp mod">
        <pc:chgData name="Pikay Richardson" userId="f47aee4c0ea26c90" providerId="LiveId" clId="{3A2EB9B6-8801-4F6E-9231-5DB07ADDA82F}" dt="2023-07-27T09:30:48.631" v="445" actId="20577"/>
        <pc:sldMkLst>
          <pc:docMk/>
          <pc:sldMk cId="1829308574" sldId="1367"/>
        </pc:sldMkLst>
        <pc:spChg chg="mod">
          <ac:chgData name="Pikay Richardson" userId="f47aee4c0ea26c90" providerId="LiveId" clId="{3A2EB9B6-8801-4F6E-9231-5DB07ADDA82F}" dt="2023-07-24T16:16:49.478" v="246" actId="20577"/>
          <ac:spMkLst>
            <pc:docMk/>
            <pc:sldMk cId="1829308574" sldId="1367"/>
            <ac:spMk id="1283074" creationId="{00000000-0000-0000-0000-000000000000}"/>
          </ac:spMkLst>
        </pc:spChg>
        <pc:spChg chg="mod">
          <ac:chgData name="Pikay Richardson" userId="f47aee4c0ea26c90" providerId="LiveId" clId="{3A2EB9B6-8801-4F6E-9231-5DB07ADDA82F}" dt="2023-07-27T09:30:48.631" v="445" actId="20577"/>
          <ac:spMkLst>
            <pc:docMk/>
            <pc:sldMk cId="1829308574" sldId="1367"/>
            <ac:spMk id="1283075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4T16:12:06.846" v="208" actId="20577"/>
        <pc:sldMkLst>
          <pc:docMk/>
          <pc:sldMk cId="0" sldId="1369"/>
        </pc:sldMkLst>
        <pc:spChg chg="mod">
          <ac:chgData name="Pikay Richardson" userId="f47aee4c0ea26c90" providerId="LiveId" clId="{3A2EB9B6-8801-4F6E-9231-5DB07ADDA82F}" dt="2023-07-24T16:12:06.846" v="208" actId="20577"/>
          <ac:spMkLst>
            <pc:docMk/>
            <pc:sldMk cId="0" sldId="1369"/>
            <ac:spMk id="1285122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22:09.021" v="353" actId="114"/>
        <pc:sldMkLst>
          <pc:docMk/>
          <pc:sldMk cId="0" sldId="1379"/>
        </pc:sldMkLst>
        <pc:spChg chg="mod">
          <ac:chgData name="Pikay Richardson" userId="f47aee4c0ea26c90" providerId="LiveId" clId="{3A2EB9B6-8801-4F6E-9231-5DB07ADDA82F}" dt="2023-07-27T09:22:09.021" v="353" actId="114"/>
          <ac:spMkLst>
            <pc:docMk/>
            <pc:sldMk cId="0" sldId="1379"/>
            <ac:spMk id="1296387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29:44.412" v="432" actId="20577"/>
        <pc:sldMkLst>
          <pc:docMk/>
          <pc:sldMk cId="0" sldId="1382"/>
        </pc:sldMkLst>
        <pc:spChg chg="mod">
          <ac:chgData name="Pikay Richardson" userId="f47aee4c0ea26c90" providerId="LiveId" clId="{3A2EB9B6-8801-4F6E-9231-5DB07ADDA82F}" dt="2023-07-27T09:29:44.412" v="432" actId="20577"/>
          <ac:spMkLst>
            <pc:docMk/>
            <pc:sldMk cId="0" sldId="1382"/>
            <ac:spMk id="1299459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26:39.177" v="354" actId="114"/>
        <pc:sldMkLst>
          <pc:docMk/>
          <pc:sldMk cId="0" sldId="1384"/>
        </pc:sldMkLst>
        <pc:spChg chg="mod">
          <ac:chgData name="Pikay Richardson" userId="f47aee4c0ea26c90" providerId="LiveId" clId="{3A2EB9B6-8801-4F6E-9231-5DB07ADDA82F}" dt="2023-07-27T09:26:39.177" v="354" actId="114"/>
          <ac:spMkLst>
            <pc:docMk/>
            <pc:sldMk cId="0" sldId="1384"/>
            <ac:spMk id="1301507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35:43.986" v="468" actId="20577"/>
        <pc:sldMkLst>
          <pc:docMk/>
          <pc:sldMk cId="0" sldId="1396"/>
        </pc:sldMkLst>
        <pc:spChg chg="mod">
          <ac:chgData name="Pikay Richardson" userId="f47aee4c0ea26c90" providerId="LiveId" clId="{3A2EB9B6-8801-4F6E-9231-5DB07ADDA82F}" dt="2023-07-27T09:35:05.123" v="466" actId="1076"/>
          <ac:spMkLst>
            <pc:docMk/>
            <pc:sldMk cId="0" sldId="1396"/>
            <ac:spMk id="1316866" creationId="{00000000-0000-0000-0000-000000000000}"/>
          </ac:spMkLst>
        </pc:spChg>
        <pc:spChg chg="mod">
          <ac:chgData name="Pikay Richardson" userId="f47aee4c0ea26c90" providerId="LiveId" clId="{3A2EB9B6-8801-4F6E-9231-5DB07ADDA82F}" dt="2023-07-27T09:35:43.986" v="468" actId="20577"/>
          <ac:spMkLst>
            <pc:docMk/>
            <pc:sldMk cId="0" sldId="1396"/>
            <ac:spMk id="1316867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39:11.394" v="485" actId="20577"/>
        <pc:sldMkLst>
          <pc:docMk/>
          <pc:sldMk cId="0" sldId="1402"/>
        </pc:sldMkLst>
        <pc:spChg chg="mod">
          <ac:chgData name="Pikay Richardson" userId="f47aee4c0ea26c90" providerId="LiveId" clId="{3A2EB9B6-8801-4F6E-9231-5DB07ADDA82F}" dt="2023-07-27T09:39:11.394" v="485" actId="20577"/>
          <ac:spMkLst>
            <pc:docMk/>
            <pc:sldMk cId="0" sldId="1402"/>
            <ac:spMk id="1327107" creationId="{00000000-0000-0000-0000-000000000000}"/>
          </ac:spMkLst>
        </pc:spChg>
      </pc:sldChg>
      <pc:sldChg chg="modSp mod">
        <pc:chgData name="Pikay Richardson" userId="f47aee4c0ea26c90" providerId="LiveId" clId="{3A2EB9B6-8801-4F6E-9231-5DB07ADDA82F}" dt="2023-07-27T09:32:46.285" v="453" actId="1076"/>
        <pc:sldMkLst>
          <pc:docMk/>
          <pc:sldMk cId="0" sldId="1420"/>
        </pc:sldMkLst>
        <pc:spChg chg="mod">
          <ac:chgData name="Pikay Richardson" userId="f47aee4c0ea26c90" providerId="LiveId" clId="{3A2EB9B6-8801-4F6E-9231-5DB07ADDA82F}" dt="2023-07-27T09:32:41.948" v="452" actId="20577"/>
          <ac:spMkLst>
            <pc:docMk/>
            <pc:sldMk cId="0" sldId="1420"/>
            <ac:spMk id="1350658" creationId="{00000000-0000-0000-0000-000000000000}"/>
          </ac:spMkLst>
        </pc:spChg>
        <pc:spChg chg="mod">
          <ac:chgData name="Pikay Richardson" userId="f47aee4c0ea26c90" providerId="LiveId" clId="{3A2EB9B6-8801-4F6E-9231-5DB07ADDA82F}" dt="2023-07-27T09:32:46.285" v="453" actId="1076"/>
          <ac:spMkLst>
            <pc:docMk/>
            <pc:sldMk cId="0" sldId="1420"/>
            <ac:spMk id="1350659" creationId="{00000000-0000-0000-0000-000000000000}"/>
          </ac:spMkLst>
        </pc:spChg>
      </pc:sldChg>
      <pc:sldChg chg="del">
        <pc:chgData name="Pikay Richardson" userId="f47aee4c0ea26c90" providerId="LiveId" clId="{3A2EB9B6-8801-4F6E-9231-5DB07ADDA82F}" dt="2023-07-27T09:46:39.410" v="602" actId="2696"/>
        <pc:sldMkLst>
          <pc:docMk/>
          <pc:sldMk cId="0" sldId="1454"/>
        </pc:sldMkLst>
      </pc:sldChg>
      <pc:sldChg chg="add">
        <pc:chgData name="Pikay Richardson" userId="f47aee4c0ea26c90" providerId="LiveId" clId="{3A2EB9B6-8801-4F6E-9231-5DB07ADDA82F}" dt="2023-07-27T09:46:58.322" v="603"/>
        <pc:sldMkLst>
          <pc:docMk/>
          <pc:sldMk cId="659694754" sldId="1454"/>
        </pc:sldMkLst>
      </pc:sldChg>
      <pc:sldChg chg="modSp mod">
        <pc:chgData name="Pikay Richardson" userId="f47aee4c0ea26c90" providerId="LiveId" clId="{3A2EB9B6-8801-4F6E-9231-5DB07ADDA82F}" dt="2023-07-24T16:18:28.619" v="271" actId="20577"/>
        <pc:sldMkLst>
          <pc:docMk/>
          <pc:sldMk cId="1472146043" sldId="1586"/>
        </pc:sldMkLst>
        <pc:spChg chg="mod">
          <ac:chgData name="Pikay Richardson" userId="f47aee4c0ea26c90" providerId="LiveId" clId="{3A2EB9B6-8801-4F6E-9231-5DB07ADDA82F}" dt="2023-07-24T16:18:16.344" v="262" actId="20577"/>
          <ac:spMkLst>
            <pc:docMk/>
            <pc:sldMk cId="1472146043" sldId="1586"/>
            <ac:spMk id="2" creationId="{3A4CDB42-6438-F6E4-CFC4-56C0F2C0CF18}"/>
          </ac:spMkLst>
        </pc:spChg>
        <pc:spChg chg="mod">
          <ac:chgData name="Pikay Richardson" userId="f47aee4c0ea26c90" providerId="LiveId" clId="{3A2EB9B6-8801-4F6E-9231-5DB07ADDA82F}" dt="2023-07-24T16:18:28.619" v="271" actId="20577"/>
          <ac:spMkLst>
            <pc:docMk/>
            <pc:sldMk cId="1472146043" sldId="1586"/>
            <ac:spMk id="3" creationId="{31F8FCF3-B947-8EDF-C876-6E6DC9D1AD0C}"/>
          </ac:spMkLst>
        </pc:spChg>
      </pc:sldChg>
      <pc:sldChg chg="modSp mod">
        <pc:chgData name="Pikay Richardson" userId="f47aee4c0ea26c90" providerId="LiveId" clId="{3A2EB9B6-8801-4F6E-9231-5DB07ADDA82F}" dt="2023-07-24T16:18:48.574" v="299" actId="27636"/>
        <pc:sldMkLst>
          <pc:docMk/>
          <pc:sldMk cId="2991722005" sldId="1588"/>
        </pc:sldMkLst>
        <pc:spChg chg="mod">
          <ac:chgData name="Pikay Richardson" userId="f47aee4c0ea26c90" providerId="LiveId" clId="{3A2EB9B6-8801-4F6E-9231-5DB07ADDA82F}" dt="2023-07-24T16:18:48.574" v="299" actId="27636"/>
          <ac:spMkLst>
            <pc:docMk/>
            <pc:sldMk cId="2991722005" sldId="1588"/>
            <ac:spMk id="3" creationId="{31F8FCF3-B947-8EDF-C876-6E6DC9D1AD0C}"/>
          </ac:spMkLst>
        </pc:spChg>
      </pc:sldChg>
      <pc:sldChg chg="del">
        <pc:chgData name="Pikay Richardson" userId="f47aee4c0ea26c90" providerId="LiveId" clId="{3A2EB9B6-8801-4F6E-9231-5DB07ADDA82F}" dt="2023-07-24T16:04:27.922" v="1" actId="47"/>
        <pc:sldMkLst>
          <pc:docMk/>
          <pc:sldMk cId="0" sldId="1589"/>
        </pc:sldMkLst>
      </pc:sldChg>
      <pc:sldChg chg="add">
        <pc:chgData name="Pikay Richardson" userId="f47aee4c0ea26c90" providerId="LiveId" clId="{3A2EB9B6-8801-4F6E-9231-5DB07ADDA82F}" dt="2023-07-27T09:40:00.902" v="487"/>
        <pc:sldMkLst>
          <pc:docMk/>
          <pc:sldMk cId="252518912" sldId="1590"/>
        </pc:sldMkLst>
      </pc:sldChg>
      <pc:sldChg chg="modSp del mod">
        <pc:chgData name="Pikay Richardson" userId="f47aee4c0ea26c90" providerId="LiveId" clId="{3A2EB9B6-8801-4F6E-9231-5DB07ADDA82F}" dt="2023-07-24T16:11:01.650" v="187" actId="2696"/>
        <pc:sldMkLst>
          <pc:docMk/>
          <pc:sldMk cId="2472162581" sldId="1590"/>
        </pc:sldMkLst>
        <pc:spChg chg="mod">
          <ac:chgData name="Pikay Richardson" userId="f47aee4c0ea26c90" providerId="LiveId" clId="{3A2EB9B6-8801-4F6E-9231-5DB07ADDA82F}" dt="2023-07-24T16:10:01.384" v="156" actId="113"/>
          <ac:spMkLst>
            <pc:docMk/>
            <pc:sldMk cId="2472162581" sldId="1590"/>
            <ac:spMk id="2" creationId="{B179F5E9-EFCA-FA98-B046-7D7CEC1C5368}"/>
          </ac:spMkLst>
        </pc:spChg>
        <pc:spChg chg="mod">
          <ac:chgData name="Pikay Richardson" userId="f47aee4c0ea26c90" providerId="LiveId" clId="{3A2EB9B6-8801-4F6E-9231-5DB07ADDA82F}" dt="2023-07-24T16:10:44.355" v="186" actId="20577"/>
          <ac:spMkLst>
            <pc:docMk/>
            <pc:sldMk cId="2472162581" sldId="1590"/>
            <ac:spMk id="3" creationId="{7EDEF874-85D6-39E2-4780-090FCE0F3606}"/>
          </ac:spMkLst>
        </pc:spChg>
      </pc:sldChg>
      <pc:sldChg chg="modSp add del mod">
        <pc:chgData name="Pikay Richardson" userId="f47aee4c0ea26c90" providerId="LiveId" clId="{3A2EB9B6-8801-4F6E-9231-5DB07ADDA82F}" dt="2023-07-27T09:39:45.200" v="486" actId="2696"/>
        <pc:sldMkLst>
          <pc:docMk/>
          <pc:sldMk cId="3007742604" sldId="1590"/>
        </pc:sldMkLst>
        <pc:spChg chg="mod">
          <ac:chgData name="Pikay Richardson" userId="f47aee4c0ea26c90" providerId="LiveId" clId="{3A2EB9B6-8801-4F6E-9231-5DB07ADDA82F}" dt="2023-07-27T09:20:22.803" v="318" actId="1076"/>
          <ac:spMkLst>
            <pc:docMk/>
            <pc:sldMk cId="3007742604" sldId="1590"/>
            <ac:spMk id="3" creationId="{7EDEF874-85D6-39E2-4780-090FCE0F3606}"/>
          </ac:spMkLst>
        </pc:spChg>
      </pc:sldChg>
      <pc:sldChg chg="modSp mod ord">
        <pc:chgData name="Pikay Richardson" userId="f47aee4c0ea26c90" providerId="LiveId" clId="{3A2EB9B6-8801-4F6E-9231-5DB07ADDA82F}" dt="2023-07-24T16:19:29.201" v="303" actId="1076"/>
        <pc:sldMkLst>
          <pc:docMk/>
          <pc:sldMk cId="1517618716" sldId="1593"/>
        </pc:sldMkLst>
        <pc:spChg chg="mod">
          <ac:chgData name="Pikay Richardson" userId="f47aee4c0ea26c90" providerId="LiveId" clId="{3A2EB9B6-8801-4F6E-9231-5DB07ADDA82F}" dt="2023-07-24T16:19:25.263" v="302" actId="1076"/>
          <ac:spMkLst>
            <pc:docMk/>
            <pc:sldMk cId="1517618716" sldId="1593"/>
            <ac:spMk id="2" creationId="{33149BDF-CE1D-2754-3A8E-4272F7CAC016}"/>
          </ac:spMkLst>
        </pc:spChg>
        <pc:spChg chg="mod">
          <ac:chgData name="Pikay Richardson" userId="f47aee4c0ea26c90" providerId="LiveId" clId="{3A2EB9B6-8801-4F6E-9231-5DB07ADDA82F}" dt="2023-07-24T16:19:29.201" v="303" actId="1076"/>
          <ac:spMkLst>
            <pc:docMk/>
            <pc:sldMk cId="1517618716" sldId="1593"/>
            <ac:spMk id="3" creationId="{8521D3AC-1217-0013-D94F-4DEAB712261B}"/>
          </ac:spMkLst>
        </pc:spChg>
      </pc:sldChg>
      <pc:sldChg chg="new">
        <pc:chgData name="Pikay Richardson" userId="f47aee4c0ea26c90" providerId="LiveId" clId="{3A2EB9B6-8801-4F6E-9231-5DB07ADDA82F}" dt="2023-07-24T16:19:35.808" v="304" actId="680"/>
        <pc:sldMkLst>
          <pc:docMk/>
          <pc:sldMk cId="1798476870" sldId="1595"/>
        </pc:sldMkLst>
      </pc:sldChg>
      <pc:sldChg chg="new del">
        <pc:chgData name="Pikay Richardson" userId="f47aee4c0ea26c90" providerId="LiveId" clId="{3A2EB9B6-8801-4F6E-9231-5DB07ADDA82F}" dt="2023-07-27T09:40:16.837" v="488" actId="47"/>
        <pc:sldMkLst>
          <pc:docMk/>
          <pc:sldMk cId="3834732154" sldId="1596"/>
        </pc:sldMkLst>
      </pc:sldChg>
      <pc:sldChg chg="modSp add del mod">
        <pc:chgData name="Pikay Richardson" userId="f47aee4c0ea26c90" providerId="LiveId" clId="{3A2EB9B6-8801-4F6E-9231-5DB07ADDA82F}" dt="2023-07-27T09:20:35.100" v="319" actId="47"/>
        <pc:sldMkLst>
          <pc:docMk/>
          <pc:sldMk cId="1284023982" sldId="1597"/>
        </pc:sldMkLst>
        <pc:spChg chg="mod">
          <ac:chgData name="Pikay Richardson" userId="f47aee4c0ea26c90" providerId="LiveId" clId="{3A2EB9B6-8801-4F6E-9231-5DB07ADDA82F}" dt="2023-07-24T17:04:47.572" v="309" actId="20577"/>
          <ac:spMkLst>
            <pc:docMk/>
            <pc:sldMk cId="1284023982" sldId="1597"/>
            <ac:spMk id="3" creationId="{7EDEF874-85D6-39E2-4780-090FCE0F3606}"/>
          </ac:spMkLst>
        </pc:spChg>
      </pc:sldChg>
      <pc:sldChg chg="modSp add del mod">
        <pc:chgData name="Pikay Richardson" userId="f47aee4c0ea26c90" providerId="LiveId" clId="{3A2EB9B6-8801-4F6E-9231-5DB07ADDA82F}" dt="2023-07-27T09:39:45.200" v="486" actId="2696"/>
        <pc:sldMkLst>
          <pc:docMk/>
          <pc:sldMk cId="20426868" sldId="1598"/>
        </pc:sldMkLst>
        <pc:spChg chg="mod">
          <ac:chgData name="Pikay Richardson" userId="f47aee4c0ea26c90" providerId="LiveId" clId="{3A2EB9B6-8801-4F6E-9231-5DB07ADDA82F}" dt="2023-07-24T17:05:46.547" v="317" actId="1076"/>
          <ac:spMkLst>
            <pc:docMk/>
            <pc:sldMk cId="20426868" sldId="1598"/>
            <ac:spMk id="3" creationId="{7EDEF874-85D6-39E2-4780-090FCE0F3606}"/>
          </ac:spMkLst>
        </pc:spChg>
      </pc:sldChg>
      <pc:sldChg chg="add">
        <pc:chgData name="Pikay Richardson" userId="f47aee4c0ea26c90" providerId="LiveId" clId="{3A2EB9B6-8801-4F6E-9231-5DB07ADDA82F}" dt="2023-07-27T09:40:00.902" v="487"/>
        <pc:sldMkLst>
          <pc:docMk/>
          <pc:sldMk cId="284963984" sldId="1598"/>
        </pc:sldMkLst>
      </pc:sldChg>
      <pc:sldChg chg="modSp add del mod">
        <pc:chgData name="Pikay Richardson" userId="f47aee4c0ea26c90" providerId="LiveId" clId="{3A2EB9B6-8801-4F6E-9231-5DB07ADDA82F}" dt="2023-07-27T09:35:15.510" v="467" actId="47"/>
        <pc:sldMkLst>
          <pc:docMk/>
          <pc:sldMk cId="3789879093" sldId="1599"/>
        </pc:sldMkLst>
        <pc:spChg chg="mod">
          <ac:chgData name="Pikay Richardson" userId="f47aee4c0ea26c90" providerId="LiveId" clId="{3A2EB9B6-8801-4F6E-9231-5DB07ADDA82F}" dt="2023-07-27T09:34:24.414" v="460" actId="1076"/>
          <ac:spMkLst>
            <pc:docMk/>
            <pc:sldMk cId="3789879093" sldId="1599"/>
            <ac:spMk id="1316866" creationId="{00000000-0000-0000-0000-000000000000}"/>
          </ac:spMkLst>
        </pc:spChg>
        <pc:spChg chg="mod">
          <ac:chgData name="Pikay Richardson" userId="f47aee4c0ea26c90" providerId="LiveId" clId="{3A2EB9B6-8801-4F6E-9231-5DB07ADDA82F}" dt="2023-07-27T09:34:17.544" v="459" actId="20577"/>
          <ac:spMkLst>
            <pc:docMk/>
            <pc:sldMk cId="3789879093" sldId="1599"/>
            <ac:spMk id="13168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797536-E7F0-4029-A89A-5C259C769A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0260F-E595-4D45-86C7-CCE66AA87FA2}" type="slidenum">
              <a:rPr lang="en-GB"/>
              <a:pPr/>
              <a:t>1</a:t>
            </a:fld>
            <a:endParaRPr lang="en-GB"/>
          </a:p>
        </p:txBody>
      </p:sp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3330E56-1346-47CB-97F3-CDDEDA14B00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93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D48B9-6779-4418-8675-42C6EF965C1A}" type="slidenum">
              <a:rPr lang="en-GB">
                <a:latin typeface="Arial" pitchFamily="34" charset="0"/>
              </a:rPr>
              <a:pPr/>
              <a:t>2</a:t>
            </a:fld>
            <a:endParaRPr lang="en-GB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582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B250034-B6C6-400F-B78F-409FF5832F3B}" type="slidenum">
              <a:rPr lang="en-GB" sz="1200">
                <a:latin typeface="Times New Roman" pitchFamily="18" charset="0"/>
              </a:rPr>
              <a:pPr algn="r" eaLnBrk="0" hangingPunct="0"/>
              <a:t>13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130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393B72D6-3981-413E-9D34-A02BAC8A9562}" type="slidenum">
              <a:rPr lang="en-GB" sz="1200">
                <a:latin typeface="Times New Roman" pitchFamily="18" charset="0"/>
              </a:rPr>
              <a:pPr algn="r" eaLnBrk="0" hangingPunct="0"/>
              <a:t>23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132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5E8761D5-6219-F2DF-CE82-778F751EA4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AE45E22-BA86-CA23-F96C-B613BF502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D49D71B3-FCC9-4F1E-A22E-D29B58D4C484}" type="slidenum">
              <a:rPr lang="en-GB" sz="1200">
                <a:latin typeface="Times New Roman" pitchFamily="18" charset="0"/>
              </a:rPr>
              <a:pPr algn="r" eaLnBrk="0" hangingPunct="0"/>
              <a:t>36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131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C56F5C0E-0F23-4801-9537-8B6A8A6CDA9D}" type="slidenum">
              <a:rPr lang="en-GB" sz="1200">
                <a:latin typeface="Times New Roman" pitchFamily="18" charset="0"/>
              </a:rPr>
              <a:pPr algn="r" eaLnBrk="0" hangingPunct="0"/>
              <a:t>37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133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9310B9C-0320-47D1-98E1-2BB9D0AFD2F7}" type="slidenum">
              <a:rPr lang="en-GB" sz="1200">
                <a:latin typeface="Times New Roman" pitchFamily="18" charset="0"/>
              </a:rPr>
              <a:pPr algn="r" eaLnBrk="0" hangingPunct="0"/>
              <a:t>47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133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1FD6A-6A27-4B3E-BA1C-C3F4C1E3B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2F9E8-8FCF-4852-8732-555A49D3B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A7E1-4D21-40D1-81C1-6354AA87B6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80721-5492-4125-82FB-76DFA1A19F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FD924-BA35-4500-87F8-F87423644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879FC-440F-4B45-BA77-8800404E8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86E0-640F-4AAD-8E76-9AF13468A4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F7A04-57AA-401B-92CA-B1F5AF323B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3F84A-0A75-43F9-A891-FA530E723E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5B478-30FE-446C-8E48-B5348C7087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3D661-5307-4380-BC52-D901471880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28B6-AEE0-4639-8104-FB7D45EE67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E888D36-7D9A-4D55-9C6B-138C234D8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9" descr="MBS_2SPE_U_cropped_30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2189163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1625183" y="34290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3750"/>
              </a:lnSpc>
            </a:pPr>
            <a:endParaRPr lang="en-US" sz="2700" dirty="0">
              <a:solidFill>
                <a:srgbClr val="002060"/>
              </a:solidFill>
              <a:latin typeface="Times New Roman" pitchFamily="18" charset="0"/>
              <a:cs typeface="Aharoni" pitchFamily="2" charset="-79"/>
            </a:endParaRPr>
          </a:p>
          <a:p>
            <a:pPr algn="ctr">
              <a:lnSpc>
                <a:spcPts val="3750"/>
              </a:lnSpc>
            </a:pPr>
            <a:r>
              <a:rPr lang="en-US" sz="2700" dirty="0">
                <a:solidFill>
                  <a:srgbClr val="002060"/>
                </a:solidFill>
                <a:latin typeface="Times New Roman" pitchFamily="18" charset="0"/>
                <a:cs typeface="Aharoni" pitchFamily="2" charset="-79"/>
              </a:rPr>
              <a:t>PMI Open Lecture </a:t>
            </a:r>
          </a:p>
          <a:p>
            <a:pPr algn="ctr">
              <a:lnSpc>
                <a:spcPts val="3750"/>
              </a:lnSpc>
            </a:pPr>
            <a:endParaRPr lang="en-US" sz="2700" dirty="0">
              <a:solidFill>
                <a:srgbClr val="002060"/>
              </a:solidFill>
              <a:latin typeface="Times New Roman" pitchFamily="18" charset="0"/>
              <a:cs typeface="Aharoni" pitchFamily="2" charset="-79"/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3178629" y="1125125"/>
            <a:ext cx="4833257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300" dirty="0"/>
              <a:t>The Role of Leadership in Economic Development and National Progress 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1625183" y="4629150"/>
            <a:ext cx="628173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Prof Pikay Richardson,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BSc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PhD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Visiting Senior Fellow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Alliance Manchester Business School, 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University of Manchester;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Fellow in Economics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Humboldt University, Berlin</a:t>
            </a:r>
            <a:endParaRPr lang="en-Z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6130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692150"/>
            <a:ext cx="7772400" cy="1143000"/>
          </a:xfrm>
        </p:spPr>
        <p:txBody>
          <a:bodyPr/>
          <a:lstStyle/>
          <a:p>
            <a:r>
              <a:rPr lang="en-GB" sz="3200" b="0"/>
              <a:t>People in Extreme Poverty,</a:t>
            </a:r>
            <a:br>
              <a:rPr lang="en-GB" sz="3200" b="0"/>
            </a:br>
            <a:r>
              <a:rPr lang="en-GB" sz="3200" b="0"/>
              <a:t>% of population</a:t>
            </a:r>
          </a:p>
        </p:txBody>
      </p:sp>
      <p:sp>
        <p:nvSpPr>
          <p:cNvPr id="129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205038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				</a:t>
            </a:r>
            <a:r>
              <a:rPr lang="en-GB" sz="2000" b="1" dirty="0"/>
              <a:t>1980-89	1990-2004	2014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i="1" dirty="0"/>
              <a:t>Ghana			44		     45		  47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Nigeria			67		     71		  70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Zimbabwe		34		     56		  60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Chile			15		     20		  18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Singapore		0		     0		   0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South Korea		16		     2		   1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Malaysia		</a:t>
            </a:r>
            <a:r>
              <a:rPr lang="en-GB" sz="2000" i="1" dirty="0"/>
              <a:t>27                         4		   2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China			33		     17		  17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India			48		     35		  34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GB" sz="2000" dirty="0"/>
              <a:t>Bangladesh		86		     36		  38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981075"/>
            <a:ext cx="8229600" cy="1143000"/>
          </a:xfrm>
        </p:spPr>
        <p:txBody>
          <a:bodyPr/>
          <a:lstStyle/>
          <a:p>
            <a:r>
              <a:rPr lang="en-GB" b="0"/>
              <a:t>Life Expectancy at Birth, Years</a:t>
            </a:r>
          </a:p>
        </p:txBody>
      </p:sp>
      <p:sp>
        <p:nvSpPr>
          <p:cNvPr id="129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3320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			        </a:t>
            </a:r>
            <a:r>
              <a:rPr lang="en-GB" sz="2000" b="1" dirty="0"/>
              <a:t>1960	        1990	        2004	2010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i="1" dirty="0"/>
              <a:t>Ghana			45		55		60	 59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Nigeria			40		52		55	 55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Zimbabwe		45		60		47	 44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Chile			57		72		75	 75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Singapore		65		74		79	 79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South Korea		54		70		72    	 72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i="1" dirty="0"/>
              <a:t>Malaysia		54		70		74	 73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China			47		70		70	 71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India			44		59		63      	 63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Bangladesh		40		52		58	 58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/>
              <a:t>United Kingdom		70		78		80	 80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GB" sz="3600" b="0"/>
              <a:t>Global Marginalisation? -</a:t>
            </a:r>
            <a:br>
              <a:rPr lang="en-GB" sz="3600" b="0"/>
            </a:br>
            <a:r>
              <a:rPr lang="en-GB" sz="3600" b="0"/>
              <a:t>Level of IC GDP/Capita (%)</a:t>
            </a:r>
          </a:p>
        </p:txBody>
      </p:sp>
      <p:graphicFrame>
        <p:nvGraphicFramePr>
          <p:cNvPr id="481283" name="Group 3"/>
          <p:cNvGraphicFramePr>
            <a:graphicFrameLocks noGrp="1"/>
          </p:cNvGraphicFramePr>
          <p:nvPr/>
        </p:nvGraphicFramePr>
        <p:xfrm>
          <a:off x="684213" y="2636838"/>
          <a:ext cx="7772400" cy="2670048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1995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Asian Tigers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Sub-Saharan Africa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en-GB" sz="3200" b="0"/>
              <a:t>Shares of Global GDP, Int$ PPP, %</a:t>
            </a:r>
            <a:endParaRPr lang="en-US" altLang="zh-CN" sz="3200" b="0">
              <a:ea typeface="SimSun" pitchFamily="2" charset="-122"/>
            </a:endParaRPr>
          </a:p>
        </p:txBody>
      </p:sp>
      <p:sp>
        <p:nvSpPr>
          <p:cNvPr id="130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640" y="1988840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		</a:t>
            </a:r>
            <a:r>
              <a:rPr lang="en-GB" sz="2400" b="1" i="1" dirty="0"/>
              <a:t>1950		1973		2003</a:t>
            </a:r>
            <a:r>
              <a:rPr lang="en-GB" sz="24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WE		26.2		25.6		19.2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LA			7.8		8.7		7.7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Asia, (Jap)	1.6		16.4		33.9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i="1" dirty="0"/>
              <a:t>Africa		3.8		3.4		3.2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US		27.3		22.1		20.6	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Japan		3.0		7.8		6.5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China		4.6		4.6		15.1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2400" dirty="0">
                <a:ea typeface="SimSun" pitchFamily="2" charset="-122"/>
              </a:rPr>
              <a:t>World		100		100		100 (40913tr)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zh-CN" sz="2400" dirty="0">
                <a:ea typeface="SimSun" pitchFamily="2" charset="-122"/>
              </a:rPr>
              <a:t>Source: Maddison, 2007</a:t>
            </a:r>
            <a:endParaRPr lang="en-US" altLang="zh-CN" sz="2400" dirty="0"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200" b="0"/>
              <a:t>Reasons for poor </a:t>
            </a:r>
            <a:br>
              <a:rPr lang="en-GB" sz="3200" b="0"/>
            </a:br>
            <a:r>
              <a:rPr lang="en-GB" sz="3200" b="0"/>
              <a:t>Economic Performance-</a:t>
            </a:r>
            <a:br>
              <a:rPr lang="en-GB" sz="3200" b="0"/>
            </a:br>
            <a:r>
              <a:rPr lang="en-GB" sz="3200" b="0" u="sng"/>
              <a:t>Poor or Ineffective Leadership</a:t>
            </a:r>
          </a:p>
        </p:txBody>
      </p:sp>
      <p:sp>
        <p:nvSpPr>
          <p:cNvPr id="129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1336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GB" sz="2400" dirty="0"/>
              <a:t>External conditions – inability to shake off legacy of centuries of slavery and colonial rule, neo-colonialism.</a:t>
            </a:r>
          </a:p>
          <a:p>
            <a:pPr marL="609600" indent="-609600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GB" sz="2400" dirty="0"/>
              <a:t>Heavy dependence of a small number of primary products; no diversification</a:t>
            </a:r>
          </a:p>
          <a:p>
            <a:pPr marL="609600" indent="-609600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GB" sz="2400" dirty="0"/>
              <a:t>Internal politics, characterised by authoritarianism, corruption and political instability.</a:t>
            </a:r>
          </a:p>
          <a:p>
            <a:pPr marL="609600" indent="-609600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GB" sz="2400" dirty="0"/>
              <a:t>Economic policies – protectionism, statism, fiscal profligacy or indiscipline, no planning, etc.</a:t>
            </a:r>
          </a:p>
          <a:p>
            <a:pPr marL="609600" indent="-609600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GB" sz="2400" dirty="0"/>
              <a:t>Demography – rapid population growth.</a:t>
            </a:r>
          </a:p>
          <a:p>
            <a:pPr marL="609600" indent="-609600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GB" sz="2400" dirty="0"/>
              <a:t>Social conditions – deep ethnic divisions, low levels of social capital.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692696"/>
            <a:ext cx="7772400" cy="1143000"/>
          </a:xfrm>
        </p:spPr>
        <p:txBody>
          <a:bodyPr/>
          <a:lstStyle/>
          <a:p>
            <a:r>
              <a:rPr lang="en-GB" b="0" dirty="0"/>
              <a:t>Now the Session Thesis</a:t>
            </a:r>
            <a:endParaRPr lang="en-US" b="0" dirty="0"/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63688" y="2204864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GB" sz="2800" b="1" i="1" dirty="0"/>
              <a:t>Prosperity</a:t>
            </a:r>
          </a:p>
          <a:p>
            <a:pPr>
              <a:buFontTx/>
              <a:buNone/>
            </a:pPr>
            <a:r>
              <a:rPr lang="en-GB" sz="2800" b="1" i="1" dirty="0"/>
              <a:t> </a:t>
            </a:r>
            <a:r>
              <a:rPr lang="en-GB" sz="2800" dirty="0"/>
              <a:t>derives from</a:t>
            </a:r>
          </a:p>
          <a:p>
            <a:pPr>
              <a:buFontTx/>
              <a:buNone/>
            </a:pPr>
            <a:r>
              <a:rPr lang="en-GB" sz="2800" b="1" i="1" dirty="0"/>
              <a:t>Economic Development</a:t>
            </a:r>
          </a:p>
          <a:p>
            <a:pPr>
              <a:buFontTx/>
              <a:buNone/>
            </a:pPr>
            <a:r>
              <a:rPr lang="en-GB" sz="2800" dirty="0"/>
              <a:t> in turn, derives from </a:t>
            </a:r>
          </a:p>
          <a:p>
            <a:pPr>
              <a:buFontTx/>
              <a:buNone/>
            </a:pPr>
            <a:r>
              <a:rPr lang="en-GB" sz="2800" b="1" i="1" dirty="0"/>
              <a:t>Good Governance</a:t>
            </a:r>
            <a:r>
              <a:rPr lang="en-GB" sz="2800" dirty="0"/>
              <a:t>, </a:t>
            </a:r>
          </a:p>
          <a:p>
            <a:pPr>
              <a:buFontTx/>
              <a:buNone/>
            </a:pPr>
            <a:r>
              <a:rPr lang="en-GB" sz="2800" dirty="0"/>
              <a:t>which in turn derives from</a:t>
            </a:r>
          </a:p>
          <a:p>
            <a:pPr>
              <a:buFontTx/>
              <a:buNone/>
            </a:pPr>
            <a:r>
              <a:rPr lang="en-GB" sz="2800" dirty="0"/>
              <a:t> </a:t>
            </a:r>
            <a:r>
              <a:rPr lang="en-GB" sz="2800" b="1" i="1" dirty="0"/>
              <a:t>Visionary/Strategic Leadership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829308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itle 3"/>
          <p:cNvSpPr>
            <a:spLocks noGrp="1"/>
          </p:cNvSpPr>
          <p:nvPr>
            <p:ph type="title" idx="4294967295"/>
          </p:nvPr>
        </p:nvSpPr>
        <p:spPr>
          <a:xfrm>
            <a:off x="1331913" y="596900"/>
            <a:ext cx="6191250" cy="1143000"/>
          </a:xfrm>
        </p:spPr>
        <p:txBody>
          <a:bodyPr/>
          <a:lstStyle/>
          <a:p>
            <a:pPr eaLnBrk="1" hangingPunct="1"/>
            <a:r>
              <a:rPr lang="en-GB" altLang="en-US" b="0"/>
              <a:t>The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825" y="2630488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313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363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5825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06631" name="TextBox 8"/>
          <p:cNvSpPr txBox="1">
            <a:spLocks noChangeArrowheads="1"/>
          </p:cNvSpPr>
          <p:nvPr/>
        </p:nvSpPr>
        <p:spPr bwMode="auto">
          <a:xfrm>
            <a:off x="468313" y="3141663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HDI</a:t>
            </a:r>
          </a:p>
        </p:txBody>
      </p:sp>
      <p:sp>
        <p:nvSpPr>
          <p:cNvPr id="1306632" name="TextBox 9"/>
          <p:cNvSpPr txBox="1">
            <a:spLocks noChangeArrowheads="1"/>
          </p:cNvSpPr>
          <p:nvPr/>
        </p:nvSpPr>
        <p:spPr bwMode="auto">
          <a:xfrm>
            <a:off x="2843213" y="2852738"/>
            <a:ext cx="144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Economic Development Progress</a:t>
            </a:r>
          </a:p>
        </p:txBody>
      </p:sp>
      <p:sp>
        <p:nvSpPr>
          <p:cNvPr id="1306633" name="TextBox 10"/>
          <p:cNvSpPr txBox="1">
            <a:spLocks noChangeArrowheads="1"/>
          </p:cNvSpPr>
          <p:nvPr/>
        </p:nvSpPr>
        <p:spPr bwMode="auto">
          <a:xfrm>
            <a:off x="5076825" y="268605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Good </a:t>
            </a:r>
            <a:r>
              <a:rPr lang="en-GB" altLang="en-US" u="sng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Governance</a:t>
            </a:r>
          </a:p>
        </p:txBody>
      </p:sp>
      <p:sp>
        <p:nvSpPr>
          <p:cNvPr id="1306634" name="TextBox 11"/>
          <p:cNvSpPr txBox="1">
            <a:spLocks noChangeArrowheads="1"/>
          </p:cNvSpPr>
          <p:nvPr/>
        </p:nvSpPr>
        <p:spPr bwMode="auto">
          <a:xfrm>
            <a:off x="5076825" y="3325813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Public/private</a:t>
            </a:r>
          </a:p>
        </p:txBody>
      </p:sp>
      <p:sp>
        <p:nvSpPr>
          <p:cNvPr id="1306635" name="TextBox 12"/>
          <p:cNvSpPr txBox="1">
            <a:spLocks noChangeArrowheads="1"/>
          </p:cNvSpPr>
          <p:nvPr/>
        </p:nvSpPr>
        <p:spPr bwMode="auto">
          <a:xfrm>
            <a:off x="7451725" y="297656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Effective Leadership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2051050" y="3205163"/>
            <a:ext cx="576263" cy="160337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427538" y="3232150"/>
            <a:ext cx="492125" cy="13335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6732588" y="3213100"/>
            <a:ext cx="503237" cy="15240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itle 3"/>
          <p:cNvSpPr>
            <a:spLocks noGrp="1"/>
          </p:cNvSpPr>
          <p:nvPr>
            <p:ph type="title" idx="4294967295"/>
          </p:nvPr>
        </p:nvSpPr>
        <p:spPr>
          <a:xfrm>
            <a:off x="1331913" y="596900"/>
            <a:ext cx="6191250" cy="1143000"/>
          </a:xfrm>
        </p:spPr>
        <p:txBody>
          <a:bodyPr/>
          <a:lstStyle/>
          <a:p>
            <a:pPr eaLnBrk="1" hangingPunct="1"/>
            <a:r>
              <a:rPr lang="en-GB" altLang="en-US" b="0"/>
              <a:t>The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3976" y="2859990"/>
            <a:ext cx="1816048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06631" name="TextBox 8"/>
          <p:cNvSpPr txBox="1">
            <a:spLocks noChangeArrowheads="1"/>
          </p:cNvSpPr>
          <p:nvPr/>
        </p:nvSpPr>
        <p:spPr bwMode="auto">
          <a:xfrm>
            <a:off x="3888581" y="3360052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HDI</a:t>
            </a:r>
          </a:p>
        </p:txBody>
      </p:sp>
      <p:sp>
        <p:nvSpPr>
          <p:cNvPr id="1306632" name="TextBox 9"/>
          <p:cNvSpPr txBox="1">
            <a:spLocks noChangeArrowheads="1"/>
          </p:cNvSpPr>
          <p:nvPr/>
        </p:nvSpPr>
        <p:spPr bwMode="auto">
          <a:xfrm>
            <a:off x="3275011" y="2897872"/>
            <a:ext cx="1441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altLang="en-US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endParaRPr lang="en-GB" altLang="en-US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95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229600" cy="1138237"/>
          </a:xfrm>
        </p:spPr>
        <p:txBody>
          <a:bodyPr/>
          <a:lstStyle/>
          <a:p>
            <a:r>
              <a:rPr lang="en-GB" b="0" dirty="0"/>
              <a:t>Bettering the Quality of Life</a:t>
            </a:r>
            <a:endParaRPr lang="en-US" b="0" dirty="0"/>
          </a:p>
        </p:txBody>
      </p:sp>
      <p:sp>
        <p:nvSpPr>
          <p:cNvPr id="130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r>
              <a:rPr lang="en-GB" dirty="0"/>
              <a:t>High and growing per capita </a:t>
            </a:r>
            <a:r>
              <a:rPr lang="en-GB" b="1" dirty="0"/>
              <a:t>Income</a:t>
            </a:r>
          </a:p>
          <a:p>
            <a:r>
              <a:rPr lang="en-GB" dirty="0"/>
              <a:t>Good and improving </a:t>
            </a:r>
            <a:r>
              <a:rPr lang="en-GB" b="1" dirty="0"/>
              <a:t>Health, Life Expectancy</a:t>
            </a:r>
          </a:p>
          <a:p>
            <a:r>
              <a:rPr lang="en-GB" dirty="0"/>
              <a:t>Improving </a:t>
            </a:r>
            <a:r>
              <a:rPr lang="en-GB" b="1" dirty="0"/>
              <a:t>Education</a:t>
            </a:r>
            <a:r>
              <a:rPr lang="en-GB" dirty="0"/>
              <a:t>, skilled workforce and improving earning power, together,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Improving </a:t>
            </a:r>
            <a:r>
              <a:rPr lang="en-GB" b="1" dirty="0"/>
              <a:t>HDI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/>
              <a:t>Human Development Index</a:t>
            </a:r>
            <a:endParaRPr lang="en-US"/>
          </a:p>
        </p:txBody>
      </p:sp>
      <p:pic>
        <p:nvPicPr>
          <p:cNvPr id="1308675" name="Picture 5"/>
          <p:cNvPicPr>
            <a:picLocks noChangeAspect="1" noChangeArrowheads="1"/>
          </p:cNvPicPr>
          <p:nvPr/>
        </p:nvPicPr>
        <p:blipFill>
          <a:blip r:embed="rId2"/>
          <a:srcRect l="19289" t="10092" r="18507" b="6944"/>
          <a:stretch>
            <a:fillRect/>
          </a:stretch>
        </p:blipFill>
        <p:spPr bwMode="auto">
          <a:xfrm>
            <a:off x="1547813" y="260350"/>
            <a:ext cx="6380162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88291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b="0" dirty="0">
                <a:latin typeface="Book Antiqua" pitchFamily="18" charset="0"/>
              </a:rPr>
              <a:t>Prof </a:t>
            </a:r>
            <a:r>
              <a:rPr lang="en-GB" sz="3600" b="0" dirty="0" err="1">
                <a:latin typeface="Book Antiqua" pitchFamily="18" charset="0"/>
              </a:rPr>
              <a:t>Pikay</a:t>
            </a:r>
            <a:r>
              <a:rPr lang="en-GB" sz="3600" b="0" dirty="0">
                <a:latin typeface="Book Antiqua" pitchFamily="18" charset="0"/>
              </a:rPr>
              <a:t> Richardson, </a:t>
            </a:r>
            <a:r>
              <a:rPr lang="en-GB" sz="2400" b="0" dirty="0">
                <a:latin typeface="Book Antiqua" pitchFamily="18" charset="0"/>
              </a:rPr>
              <a:t>BSc, </a:t>
            </a:r>
            <a:r>
              <a:rPr lang="en-GB" sz="2400" b="0" dirty="0" err="1">
                <a:latin typeface="Book Antiqua" pitchFamily="18" charset="0"/>
              </a:rPr>
              <a:t>Msc</a:t>
            </a:r>
            <a:r>
              <a:rPr lang="en-GB" sz="2400" b="0" dirty="0">
                <a:latin typeface="Book Antiqua" pitchFamily="18" charset="0"/>
              </a:rPr>
              <a:t>, PhD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988840"/>
            <a:ext cx="7772400" cy="4114800"/>
          </a:xfrm>
          <a:noFill/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Degrees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 Engineering and Management.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Visiting Senior Fellow, Alliance Manchester Business School, University of Manchester, Manchester, UK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Institute Fellow, GBZ, Humboldt University, Berlin, Germany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Formerly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Professor and Academic Director, NJIT, Newark, NJ, USA.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Expertise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: Business Economics; Strategic Management; Organisational Behaviour; Leadership Development; Int. Business; Corporate Government and Ethics.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International experience in 26 Countries on Four Continents, including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UK, US, France, Germany, China, India, Bangladesh, Hong Kong, Malaysia, Singapore, Dubai, South Africa, Botswana, Ethiopia, Kenya, Jamaica, Barbados, Nigeria, and Ghana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itle 3"/>
          <p:cNvSpPr>
            <a:spLocks noGrp="1"/>
          </p:cNvSpPr>
          <p:nvPr>
            <p:ph type="title" idx="4294967295"/>
          </p:nvPr>
        </p:nvSpPr>
        <p:spPr>
          <a:xfrm>
            <a:off x="1331913" y="596900"/>
            <a:ext cx="6191250" cy="1143000"/>
          </a:xfrm>
        </p:spPr>
        <p:txBody>
          <a:bodyPr/>
          <a:lstStyle/>
          <a:p>
            <a:pPr eaLnBrk="1" hangingPunct="1"/>
            <a:r>
              <a:rPr lang="en-GB" altLang="en-US" b="0"/>
              <a:t>The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767370" y="257899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76826" y="2601118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06631" name="TextBox 8"/>
          <p:cNvSpPr txBox="1">
            <a:spLocks noChangeArrowheads="1"/>
          </p:cNvSpPr>
          <p:nvPr/>
        </p:nvSpPr>
        <p:spPr bwMode="auto">
          <a:xfrm>
            <a:off x="3038200" y="3127171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HDI</a:t>
            </a:r>
          </a:p>
        </p:txBody>
      </p:sp>
      <p:sp>
        <p:nvSpPr>
          <p:cNvPr id="1306632" name="TextBox 9"/>
          <p:cNvSpPr txBox="1">
            <a:spLocks noChangeArrowheads="1"/>
          </p:cNvSpPr>
          <p:nvPr/>
        </p:nvSpPr>
        <p:spPr bwMode="auto">
          <a:xfrm>
            <a:off x="5256213" y="2903537"/>
            <a:ext cx="144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Economic Development Progress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4572000" y="3141663"/>
            <a:ext cx="500421" cy="36830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4531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en-GB" b="0"/>
              <a:t>Economic Development/Growth</a:t>
            </a:r>
          </a:p>
        </p:txBody>
      </p:sp>
      <p:sp>
        <p:nvSpPr>
          <p:cNvPr id="128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-	Growth of Firms’ Output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-	Growth of National Income (GDP)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	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    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								Q				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     L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80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80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/>
              <a:t>	Leads to Improved Quality of Life</a:t>
            </a:r>
          </a:p>
        </p:txBody>
      </p:sp>
      <p:sp>
        <p:nvSpPr>
          <p:cNvPr id="1286148" name="Text Box 4"/>
          <p:cNvSpPr txBox="1">
            <a:spLocks noChangeArrowheads="1"/>
          </p:cNvSpPr>
          <p:nvPr/>
        </p:nvSpPr>
        <p:spPr bwMode="auto">
          <a:xfrm>
            <a:off x="2895600" y="3144838"/>
            <a:ext cx="2895600" cy="2112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Black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2400">
                <a:latin typeface="Times New Roman" pitchFamily="18" charset="0"/>
              </a:rPr>
              <a:t>Box</a:t>
            </a:r>
          </a:p>
          <a:p>
            <a:pPr algn="ctr" eaLnBrk="0" hangingPunct="0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1286149" name="Line 5"/>
          <p:cNvSpPr>
            <a:spLocks noChangeShapeType="1"/>
          </p:cNvSpPr>
          <p:nvPr/>
        </p:nvSpPr>
        <p:spPr bwMode="auto">
          <a:xfrm>
            <a:off x="1447800" y="3754438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86150" name="Line 6"/>
          <p:cNvSpPr>
            <a:spLocks noChangeShapeType="1"/>
          </p:cNvSpPr>
          <p:nvPr/>
        </p:nvSpPr>
        <p:spPr bwMode="auto">
          <a:xfrm>
            <a:off x="1447800" y="4821238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286151" name="Line 7"/>
          <p:cNvSpPr>
            <a:spLocks noChangeShapeType="1"/>
          </p:cNvSpPr>
          <p:nvPr/>
        </p:nvSpPr>
        <p:spPr bwMode="auto">
          <a:xfrm>
            <a:off x="5791200" y="4059238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n-GB" sz="3600" b="0"/>
              <a:t>Policies for Prosperity </a:t>
            </a:r>
            <a:br>
              <a:rPr lang="en-GB" sz="3600" b="0"/>
            </a:br>
            <a:r>
              <a:rPr lang="en-GB" sz="3600" b="0"/>
              <a:t>What others did: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60575"/>
            <a:ext cx="8229600" cy="4525963"/>
          </a:xfrm>
        </p:spPr>
        <p:txBody>
          <a:bodyPr/>
          <a:lstStyle/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Macro-economic stability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Good governance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Strong disciplined institutions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Openness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Productive skilled labour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Improved corporate competitiveness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Good investment climate</a:t>
            </a:r>
          </a:p>
          <a:p>
            <a:pPr marL="609600" indent="-609600">
              <a:buFont typeface="Webdings" pitchFamily="18" charset="2"/>
              <a:buAutoNum type="arabicPeriod"/>
            </a:pPr>
            <a:r>
              <a:rPr lang="en-GB" sz="2800"/>
              <a:t>Good supply-side policies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GB" b="0"/>
              <a:t>Lee Kuan Yew and Singapore</a:t>
            </a:r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 dirty="0"/>
              <a:t>Three main concerns</a:t>
            </a:r>
          </a:p>
          <a:p>
            <a:pPr lvl="1"/>
            <a:r>
              <a:rPr lang="en-GB" sz="2400" dirty="0"/>
              <a:t>National security</a:t>
            </a:r>
          </a:p>
          <a:p>
            <a:pPr lvl="1"/>
            <a:r>
              <a:rPr lang="en-GB" sz="2400" dirty="0"/>
              <a:t>Economic development</a:t>
            </a:r>
          </a:p>
          <a:p>
            <a:pPr lvl="1"/>
            <a:r>
              <a:rPr lang="en-GB" sz="2400" dirty="0"/>
              <a:t>Social issues and harmony</a:t>
            </a:r>
          </a:p>
          <a:p>
            <a:pPr lvl="1">
              <a:buFontTx/>
              <a:buNone/>
            </a:pPr>
            <a:r>
              <a:rPr lang="en-GB" sz="2400" dirty="0"/>
              <a:t>Results: pc Income</a:t>
            </a:r>
          </a:p>
          <a:p>
            <a:pPr lvl="1">
              <a:buFontTx/>
              <a:buNone/>
            </a:pPr>
            <a:r>
              <a:rPr lang="en-GB" sz="2400" dirty="0"/>
              <a:t>				</a:t>
            </a:r>
            <a:r>
              <a:rPr lang="en-GB" sz="2400" b="1" dirty="0"/>
              <a:t>1960		1995		2003</a:t>
            </a:r>
          </a:p>
          <a:p>
            <a:pPr lvl="1">
              <a:buFontTx/>
              <a:buNone/>
            </a:pPr>
            <a:r>
              <a:rPr lang="en-GB" sz="2400" dirty="0"/>
              <a:t>Nigeria		329		355		461</a:t>
            </a:r>
          </a:p>
          <a:p>
            <a:pPr lvl="1">
              <a:buFontTx/>
              <a:buNone/>
            </a:pPr>
            <a:r>
              <a:rPr lang="en-GB" sz="2400" dirty="0"/>
              <a:t>SA			1800		2100		3230</a:t>
            </a:r>
          </a:p>
          <a:p>
            <a:pPr lvl="1">
              <a:buFontTx/>
              <a:buNone/>
            </a:pPr>
            <a:r>
              <a:rPr lang="en-GB" sz="2400" dirty="0"/>
              <a:t>India		206		425		559</a:t>
            </a:r>
          </a:p>
          <a:p>
            <a:pPr lvl="1">
              <a:buFontTx/>
              <a:buNone/>
            </a:pPr>
            <a:r>
              <a:rPr lang="en-GB" sz="2400" dirty="0"/>
              <a:t>Singapore		405		21000		28000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itle 3"/>
          <p:cNvSpPr>
            <a:spLocks noGrp="1"/>
          </p:cNvSpPr>
          <p:nvPr>
            <p:ph type="title" idx="4294967295"/>
          </p:nvPr>
        </p:nvSpPr>
        <p:spPr>
          <a:xfrm>
            <a:off x="1331913" y="596900"/>
            <a:ext cx="6191250" cy="1143000"/>
          </a:xfrm>
        </p:spPr>
        <p:txBody>
          <a:bodyPr/>
          <a:lstStyle/>
          <a:p>
            <a:pPr eaLnBrk="1" hangingPunct="1"/>
            <a:r>
              <a:rPr lang="en-GB" altLang="en-US" b="0"/>
              <a:t>The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1401239" y="2686409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417" y="2640602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92837" y="2630487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06631" name="TextBox 8"/>
          <p:cNvSpPr txBox="1">
            <a:spLocks noChangeArrowheads="1"/>
          </p:cNvSpPr>
          <p:nvPr/>
        </p:nvSpPr>
        <p:spPr bwMode="auto">
          <a:xfrm>
            <a:off x="1617932" y="3140664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HDI</a:t>
            </a:r>
          </a:p>
        </p:txBody>
      </p:sp>
      <p:sp>
        <p:nvSpPr>
          <p:cNvPr id="1306632" name="TextBox 9"/>
          <p:cNvSpPr txBox="1">
            <a:spLocks noChangeArrowheads="1"/>
          </p:cNvSpPr>
          <p:nvPr/>
        </p:nvSpPr>
        <p:spPr bwMode="auto">
          <a:xfrm>
            <a:off x="4136787" y="2852736"/>
            <a:ext cx="144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Economic Development Progress</a:t>
            </a:r>
          </a:p>
        </p:txBody>
      </p:sp>
      <p:sp>
        <p:nvSpPr>
          <p:cNvPr id="1306633" name="TextBox 10"/>
          <p:cNvSpPr txBox="1">
            <a:spLocks noChangeArrowheads="1"/>
          </p:cNvSpPr>
          <p:nvPr/>
        </p:nvSpPr>
        <p:spPr bwMode="auto">
          <a:xfrm>
            <a:off x="6301580" y="2640602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Good </a:t>
            </a:r>
            <a:r>
              <a:rPr lang="en-GB" altLang="en-US" u="sng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Governance</a:t>
            </a:r>
          </a:p>
        </p:txBody>
      </p:sp>
      <p:sp>
        <p:nvSpPr>
          <p:cNvPr id="1306634" name="TextBox 11"/>
          <p:cNvSpPr txBox="1">
            <a:spLocks noChangeArrowheads="1"/>
          </p:cNvSpPr>
          <p:nvPr/>
        </p:nvSpPr>
        <p:spPr bwMode="auto">
          <a:xfrm>
            <a:off x="6219743" y="3296830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Public/private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3218021" y="3234529"/>
            <a:ext cx="576263" cy="160337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5684755" y="3303947"/>
            <a:ext cx="492125" cy="13335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15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908050"/>
            <a:ext cx="7772400" cy="1143000"/>
          </a:xfrm>
        </p:spPr>
        <p:txBody>
          <a:bodyPr/>
          <a:lstStyle/>
          <a:p>
            <a:r>
              <a:rPr lang="en-GB" b="0"/>
              <a:t>Good Governance Regime</a:t>
            </a:r>
            <a:endParaRPr lang="en-US" b="0"/>
          </a:p>
        </p:txBody>
      </p:sp>
      <p:sp>
        <p:nvSpPr>
          <p:cNvPr id="130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844675"/>
            <a:ext cx="8229600" cy="4525963"/>
          </a:xfrm>
        </p:spPr>
        <p:txBody>
          <a:bodyPr/>
          <a:lstStyle/>
          <a:p>
            <a:endParaRPr lang="en-GB"/>
          </a:p>
          <a:p>
            <a:pPr>
              <a:buFontTx/>
              <a:buNone/>
            </a:pPr>
            <a:r>
              <a:rPr lang="en-GB" b="1"/>
              <a:t>Governance:</a:t>
            </a:r>
            <a:r>
              <a:rPr lang="en-GB"/>
              <a:t> </a:t>
            </a:r>
          </a:p>
          <a:p>
            <a:pPr>
              <a:buFontTx/>
              <a:buNone/>
            </a:pPr>
            <a:r>
              <a:rPr lang="en-GB" sz="2800"/>
              <a:t>The manner is which power is exercised in the management of a country’s social and economic resources for development (</a:t>
            </a:r>
            <a:r>
              <a:rPr lang="en-GB" sz="2800" b="1" i="1"/>
              <a:t>Public and Corporate</a:t>
            </a:r>
            <a:r>
              <a:rPr lang="en-GB" sz="2800"/>
              <a:t>)</a:t>
            </a:r>
            <a:endParaRPr 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en-GB" sz="3600" b="0"/>
              <a:t>Characteristics of a Good Public Governance Regime</a:t>
            </a:r>
            <a:endParaRPr lang="en-US" sz="3600" b="0"/>
          </a:p>
        </p:txBody>
      </p:sp>
      <p:sp>
        <p:nvSpPr>
          <p:cNvPr id="131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1538" y="2143116"/>
            <a:ext cx="8229600" cy="4525962"/>
          </a:xfrm>
        </p:spPr>
        <p:txBody>
          <a:bodyPr/>
          <a:lstStyle/>
          <a:p>
            <a:r>
              <a:rPr lang="en-GB" sz="2800" dirty="0"/>
              <a:t>Participation</a:t>
            </a:r>
          </a:p>
          <a:p>
            <a:r>
              <a:rPr lang="en-GB" sz="2800" dirty="0"/>
              <a:t>Rule of law</a:t>
            </a:r>
          </a:p>
          <a:p>
            <a:r>
              <a:rPr lang="en-GB" sz="2800" dirty="0"/>
              <a:t>Transparency</a:t>
            </a:r>
          </a:p>
          <a:p>
            <a:r>
              <a:rPr lang="en-GB" sz="2800" dirty="0"/>
              <a:t>Responsiveness</a:t>
            </a:r>
          </a:p>
          <a:p>
            <a:r>
              <a:rPr lang="en-GB" sz="2800" dirty="0"/>
              <a:t>Equity</a:t>
            </a:r>
          </a:p>
          <a:p>
            <a:r>
              <a:rPr lang="en-GB" sz="2800" dirty="0"/>
              <a:t>Effectiveness and efficiency</a:t>
            </a:r>
          </a:p>
          <a:p>
            <a:r>
              <a:rPr lang="en-GB" sz="2800" dirty="0"/>
              <a:t>Strategic vision</a:t>
            </a:r>
          </a:p>
          <a:p>
            <a:r>
              <a:rPr lang="en-GB" sz="2800" dirty="0"/>
              <a:t>Taking advantage of globalisation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714356"/>
            <a:ext cx="7772400" cy="1143000"/>
          </a:xfrm>
        </p:spPr>
        <p:txBody>
          <a:bodyPr/>
          <a:lstStyle/>
          <a:p>
            <a:r>
              <a:rPr lang="en-GB" sz="3600" b="0" dirty="0"/>
              <a:t>Governance and the Public Sector</a:t>
            </a:r>
            <a:endParaRPr lang="en-US" sz="3600" b="0" dirty="0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050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Develop and implement development policies and programmes</a:t>
            </a:r>
          </a:p>
          <a:p>
            <a:pPr>
              <a:lnSpc>
                <a:spcPct val="80000"/>
              </a:lnSpc>
            </a:pPr>
            <a:r>
              <a:rPr lang="en-GB" sz="2800"/>
              <a:t>Create an efficient, effective and responsive public service</a:t>
            </a:r>
          </a:p>
          <a:p>
            <a:pPr>
              <a:lnSpc>
                <a:spcPct val="80000"/>
              </a:lnSpc>
            </a:pPr>
            <a:r>
              <a:rPr lang="en-GB" sz="2800"/>
              <a:t>Promote an environment conducive to wealth creation by the private sector</a:t>
            </a:r>
          </a:p>
          <a:p>
            <a:pPr>
              <a:lnSpc>
                <a:spcPct val="80000"/>
              </a:lnSpc>
            </a:pPr>
            <a:r>
              <a:rPr lang="en-GB" sz="2800"/>
              <a:t>Establish and manage and effective transparent regulatory and legal environment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549275"/>
            <a:ext cx="7772400" cy="1143000"/>
          </a:xfrm>
        </p:spPr>
        <p:txBody>
          <a:bodyPr/>
          <a:lstStyle/>
          <a:p>
            <a:r>
              <a:rPr lang="en-GB" sz="3600" b="0" dirty="0"/>
              <a:t>Governance and the Public Sector, cont.</a:t>
            </a:r>
            <a:endParaRPr lang="en-US" sz="3600" b="0" dirty="0"/>
          </a:p>
        </p:txBody>
      </p:sp>
      <p:sp>
        <p:nvSpPr>
          <p:cNvPr id="135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16969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800" dirty="0"/>
              <a:t>Address the issue of accountability in the public service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Enhance institutions that promote and enforce the rule of law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Manage the changing roles of the public sector in the context of globalisation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Cultivate and nurture an environment that will accelerate poverty reduction and sustainable development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2150"/>
            <a:ext cx="8229600" cy="1143000"/>
          </a:xfrm>
        </p:spPr>
        <p:txBody>
          <a:bodyPr/>
          <a:lstStyle/>
          <a:p>
            <a:r>
              <a:rPr lang="en-GB" sz="3600" b="0"/>
              <a:t>Governance and the Private Sector (Corporate Governance)</a:t>
            </a:r>
            <a:endParaRPr lang="en-US" sz="3600" b="0"/>
          </a:p>
        </p:txBody>
      </p:sp>
      <p:sp>
        <p:nvSpPr>
          <p:cNvPr id="131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0605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Promote efficient and competitive services</a:t>
            </a:r>
          </a:p>
          <a:p>
            <a:pPr>
              <a:lnSpc>
                <a:spcPct val="80000"/>
              </a:lnSpc>
            </a:pPr>
            <a:r>
              <a:rPr lang="en-GB" sz="2800"/>
              <a:t>Compete efficiently in the global economy</a:t>
            </a:r>
          </a:p>
          <a:p>
            <a:pPr>
              <a:lnSpc>
                <a:spcPct val="80000"/>
              </a:lnSpc>
            </a:pPr>
            <a:r>
              <a:rPr lang="en-GB" sz="2800"/>
              <a:t>Improve productivity and output</a:t>
            </a:r>
          </a:p>
          <a:p>
            <a:pPr>
              <a:lnSpc>
                <a:spcPct val="80000"/>
              </a:lnSpc>
            </a:pPr>
            <a:r>
              <a:rPr lang="en-GB" sz="2800"/>
              <a:t>Undertake R&amp;D</a:t>
            </a:r>
          </a:p>
          <a:p>
            <a:pPr>
              <a:lnSpc>
                <a:spcPct val="80000"/>
              </a:lnSpc>
            </a:pPr>
            <a:r>
              <a:rPr lang="en-GB" sz="2800"/>
              <a:t>Dialogue effectively with other stakeholders – public sector, civil society – in order to influence the policy agenda</a:t>
            </a:r>
          </a:p>
          <a:p>
            <a:pPr>
              <a:lnSpc>
                <a:spcPct val="80000"/>
              </a:lnSpc>
            </a:pPr>
            <a:r>
              <a:rPr lang="en-GB" sz="2800"/>
              <a:t>Establish codes of practice</a:t>
            </a:r>
          </a:p>
          <a:p>
            <a:pPr>
              <a:lnSpc>
                <a:spcPct val="80000"/>
              </a:lnSpc>
            </a:pPr>
            <a:r>
              <a:rPr lang="en-GB" sz="2800"/>
              <a:t>Enhance corporate governance and social responsibility</a:t>
            </a:r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4B3D-350F-1695-6485-CE0863E7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Human Effort and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CE0A-089C-A5E0-E2B6-360EA7F8E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Things Work ONLY if we make them work.</a:t>
            </a:r>
          </a:p>
        </p:txBody>
      </p:sp>
    </p:spTree>
    <p:extLst>
      <p:ext uri="{BB962C8B-B14F-4D97-AF65-F5344CB8AC3E}">
        <p14:creationId xmlns:p14="http://schemas.microsoft.com/office/powerpoint/2010/main" val="1441809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379538"/>
          </a:xfrm>
        </p:spPr>
        <p:txBody>
          <a:bodyPr/>
          <a:lstStyle/>
          <a:p>
            <a:r>
              <a:rPr lang="en-GB" b="0"/>
              <a:t>Governance and Leadership</a:t>
            </a:r>
            <a:endParaRPr lang="en-US" b="0"/>
          </a:p>
        </p:txBody>
      </p:sp>
      <p:sp>
        <p:nvSpPr>
          <p:cNvPr id="131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endParaRPr lang="en-GB" b="1" i="1"/>
          </a:p>
          <a:p>
            <a:r>
              <a:rPr lang="en-GB" sz="2800" b="1" i="1"/>
              <a:t>Good Governance</a:t>
            </a:r>
            <a:r>
              <a:rPr lang="en-GB" sz="2800"/>
              <a:t> is concerned with one thing – the good and progress of society.</a:t>
            </a:r>
          </a:p>
          <a:p>
            <a:endParaRPr lang="en-GB" sz="2800"/>
          </a:p>
          <a:p>
            <a:r>
              <a:rPr lang="en-GB" sz="2800"/>
              <a:t>The essential ingredient for this is </a:t>
            </a:r>
            <a:r>
              <a:rPr lang="en-GB" sz="2800" b="1" i="1"/>
              <a:t>Good and Effective Leadership</a:t>
            </a:r>
            <a:endParaRPr lang="en-US" sz="2800" b="1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itle 3"/>
          <p:cNvSpPr>
            <a:spLocks noGrp="1"/>
          </p:cNvSpPr>
          <p:nvPr>
            <p:ph type="title" idx="4294967295"/>
          </p:nvPr>
        </p:nvSpPr>
        <p:spPr>
          <a:xfrm>
            <a:off x="1331913" y="596900"/>
            <a:ext cx="6191250" cy="1143000"/>
          </a:xfrm>
        </p:spPr>
        <p:txBody>
          <a:bodyPr/>
          <a:lstStyle/>
          <a:p>
            <a:pPr eaLnBrk="1" hangingPunct="1"/>
            <a:r>
              <a:rPr lang="en-GB" altLang="en-US" b="0"/>
              <a:t>The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825" y="2630488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313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363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5825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06631" name="TextBox 8"/>
          <p:cNvSpPr txBox="1">
            <a:spLocks noChangeArrowheads="1"/>
          </p:cNvSpPr>
          <p:nvPr/>
        </p:nvSpPr>
        <p:spPr bwMode="auto">
          <a:xfrm>
            <a:off x="468313" y="3141663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HDI</a:t>
            </a:r>
          </a:p>
        </p:txBody>
      </p:sp>
      <p:sp>
        <p:nvSpPr>
          <p:cNvPr id="1306632" name="TextBox 9"/>
          <p:cNvSpPr txBox="1">
            <a:spLocks noChangeArrowheads="1"/>
          </p:cNvSpPr>
          <p:nvPr/>
        </p:nvSpPr>
        <p:spPr bwMode="auto">
          <a:xfrm>
            <a:off x="2843213" y="2852738"/>
            <a:ext cx="144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Economic Development Progress</a:t>
            </a:r>
          </a:p>
        </p:txBody>
      </p:sp>
      <p:sp>
        <p:nvSpPr>
          <p:cNvPr id="1306633" name="TextBox 10"/>
          <p:cNvSpPr txBox="1">
            <a:spLocks noChangeArrowheads="1"/>
          </p:cNvSpPr>
          <p:nvPr/>
        </p:nvSpPr>
        <p:spPr bwMode="auto">
          <a:xfrm>
            <a:off x="5076825" y="268605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Good </a:t>
            </a:r>
            <a:r>
              <a:rPr lang="en-GB" altLang="en-US" u="sng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Governance</a:t>
            </a:r>
          </a:p>
        </p:txBody>
      </p:sp>
      <p:sp>
        <p:nvSpPr>
          <p:cNvPr id="1306634" name="TextBox 11"/>
          <p:cNvSpPr txBox="1">
            <a:spLocks noChangeArrowheads="1"/>
          </p:cNvSpPr>
          <p:nvPr/>
        </p:nvSpPr>
        <p:spPr bwMode="auto">
          <a:xfrm>
            <a:off x="5076825" y="3325813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Public/private</a:t>
            </a:r>
          </a:p>
        </p:txBody>
      </p:sp>
      <p:sp>
        <p:nvSpPr>
          <p:cNvPr id="1306635" name="TextBox 12"/>
          <p:cNvSpPr txBox="1">
            <a:spLocks noChangeArrowheads="1"/>
          </p:cNvSpPr>
          <p:nvPr/>
        </p:nvSpPr>
        <p:spPr bwMode="auto">
          <a:xfrm>
            <a:off x="7451725" y="297656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Effective Leadership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2051050" y="3205163"/>
            <a:ext cx="576263" cy="160337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427538" y="3232150"/>
            <a:ext cx="492125" cy="13335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6732588" y="3213100"/>
            <a:ext cx="503237" cy="15240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40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90872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0" dirty="0"/>
              <a:t>Re-cap: Leadership and the Status Quo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1246" y="205172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Every system is perfectly designed to get the results that it is getting today.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For a different of better results, the system needs to change. This requires </a:t>
            </a:r>
            <a:r>
              <a:rPr lang="en-GB" altLang="en-US" b="1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1433581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509617"/>
            <a:ext cx="7772400" cy="1143000"/>
          </a:xfrm>
        </p:spPr>
        <p:txBody>
          <a:bodyPr/>
          <a:lstStyle/>
          <a:p>
            <a:r>
              <a:rPr lang="en-GB" b="0" dirty="0"/>
              <a:t>Leadership</a:t>
            </a:r>
            <a:endParaRPr lang="en-US" b="0" dirty="0"/>
          </a:p>
        </p:txBody>
      </p:sp>
      <p:sp>
        <p:nvSpPr>
          <p:cNvPr id="131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628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b="1" dirty="0"/>
              <a:t>Leadership</a:t>
            </a:r>
            <a:r>
              <a:rPr lang="en-GB" dirty="0"/>
              <a:t> is a process whereby an individual influences a group of individuals to achieve a common goal.</a:t>
            </a:r>
          </a:p>
          <a:p>
            <a:pPr>
              <a:buFontTx/>
              <a:buNone/>
            </a:pPr>
            <a:endParaRPr lang="en-GB" sz="2800" dirty="0"/>
          </a:p>
          <a:p>
            <a:endParaRPr lang="en-GB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DEE3D01-264B-CF19-1384-B92A600850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92150"/>
            <a:ext cx="8229600" cy="1143000"/>
          </a:xfrm>
        </p:spPr>
        <p:txBody>
          <a:bodyPr/>
          <a:lstStyle/>
          <a:p>
            <a:r>
              <a:rPr lang="en-GB" altLang="en-US" b="0" dirty="0"/>
              <a:t>Effective Leadership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FBE8005B-D5FB-4549-B1AA-7E3D68D41F3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19106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the development of vision and strategies, the alignment of relevant people behind those strategies, and the empowerment of individuals to make the vision happen despite obstacles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- Kotter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en-GB" b="0"/>
              <a:t>Dimensions of Who Leaders Are?</a:t>
            </a:r>
            <a:endParaRPr lang="en-US" b="0"/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891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GB" b="1"/>
              <a:t>Three Components: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Knowledge</a:t>
            </a:r>
          </a:p>
          <a:p>
            <a:r>
              <a:rPr lang="en-GB"/>
              <a:t>Sense of Service</a:t>
            </a:r>
          </a:p>
          <a:p>
            <a:r>
              <a:rPr lang="en-GB"/>
              <a:t>Courage and Conviction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908050"/>
            <a:ext cx="7772400" cy="1143000"/>
          </a:xfrm>
        </p:spPr>
        <p:txBody>
          <a:bodyPr/>
          <a:lstStyle/>
          <a:p>
            <a:r>
              <a:rPr lang="en-GB" sz="3600" b="0"/>
              <a:t>What are the Mark of Leaders – What Do Leaders Do?</a:t>
            </a:r>
          </a:p>
        </p:txBody>
      </p:sp>
      <p:sp>
        <p:nvSpPr>
          <p:cNvPr id="131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2420888"/>
            <a:ext cx="7772400" cy="4114800"/>
          </a:xfrm>
        </p:spPr>
        <p:txBody>
          <a:bodyPr/>
          <a:lstStyle/>
          <a:p>
            <a:r>
              <a:rPr lang="en-GB" sz="2800" dirty="0"/>
              <a:t>Ability to determine the best way forward, and lead the way to achieve it.</a:t>
            </a:r>
          </a:p>
          <a:p>
            <a:r>
              <a:rPr lang="en-GB" sz="2800" dirty="0"/>
              <a:t>Ability to develop/adapt</a:t>
            </a:r>
          </a:p>
          <a:p>
            <a:r>
              <a:rPr lang="en-GB" sz="2800" dirty="0"/>
              <a:t>Ability to collaborate</a:t>
            </a:r>
          </a:p>
          <a:p>
            <a:r>
              <a:rPr lang="en-GB" sz="2800" dirty="0"/>
              <a:t>Ability to Lead teams</a:t>
            </a:r>
          </a:p>
          <a:p>
            <a:r>
              <a:rPr lang="en-GB" sz="2800" dirty="0"/>
              <a:t>Non-authoritarian</a:t>
            </a:r>
          </a:p>
          <a:p>
            <a:r>
              <a:rPr lang="en-GB" sz="2800" dirty="0"/>
              <a:t>Consistent exceptional performer</a:t>
            </a:r>
          </a:p>
          <a:p>
            <a:r>
              <a:rPr lang="en-GB" sz="2800" dirty="0"/>
              <a:t>Ambitious for human progress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908050"/>
            <a:ext cx="7772400" cy="1143000"/>
          </a:xfrm>
        </p:spPr>
        <p:txBody>
          <a:bodyPr/>
          <a:lstStyle/>
          <a:p>
            <a:r>
              <a:rPr lang="en-GB" b="0"/>
              <a:t>The Challenge of Leadership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161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GB" b="1"/>
          </a:p>
          <a:p>
            <a:pPr>
              <a:buFontTx/>
              <a:buNone/>
            </a:pPr>
            <a:r>
              <a:rPr lang="en-GB" b="1"/>
              <a:t>Leaders</a:t>
            </a:r>
            <a:r>
              <a:rPr lang="en-GB"/>
              <a:t> develop Vision, set Agendas, align people behind them, and get organisations/nations to charge in the direction of progress.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r>
              <a:rPr lang="en-GB" b="0"/>
              <a:t>Hence</a:t>
            </a:r>
            <a:endParaRPr lang="en-US" b="0"/>
          </a:p>
        </p:txBody>
      </p:sp>
      <p:sp>
        <p:nvSpPr>
          <p:cNvPr id="132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73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* </a:t>
            </a:r>
            <a:r>
              <a:rPr lang="en-GB"/>
              <a:t>Lack of Good Leadership, </a:t>
            </a:r>
            <a:r>
              <a:rPr lang="en-GB" i="1"/>
              <a:t>leads to</a:t>
            </a:r>
          </a:p>
          <a:p>
            <a:pPr>
              <a:buFontTx/>
              <a:buNone/>
            </a:pPr>
            <a:r>
              <a:rPr lang="en-GB" dirty="0"/>
              <a:t>* </a:t>
            </a:r>
            <a:r>
              <a:rPr lang="en-GB"/>
              <a:t>Lack of Good Governance, </a:t>
            </a:r>
            <a:r>
              <a:rPr lang="en-GB" i="1"/>
              <a:t>which in turn leads to</a:t>
            </a:r>
            <a:r>
              <a:rPr lang="en-GB"/>
              <a:t> </a:t>
            </a:r>
          </a:p>
          <a:p>
            <a:pPr>
              <a:buFontTx/>
              <a:buNone/>
            </a:pPr>
            <a:r>
              <a:rPr lang="en-GB" dirty="0"/>
              <a:t>* </a:t>
            </a:r>
            <a:r>
              <a:rPr lang="en-GB"/>
              <a:t>Poor micro/macro-economic Performance, and</a:t>
            </a:r>
          </a:p>
          <a:p>
            <a:pPr>
              <a:buFontTx/>
              <a:buNone/>
            </a:pPr>
            <a:r>
              <a:rPr lang="en-GB" dirty="0"/>
              <a:t>* </a:t>
            </a:r>
            <a:r>
              <a:rPr lang="en-GB"/>
              <a:t>Slow or nil Economic Growth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itle 3"/>
          <p:cNvSpPr>
            <a:spLocks noGrp="1"/>
          </p:cNvSpPr>
          <p:nvPr>
            <p:ph type="title" idx="4294967295"/>
          </p:nvPr>
        </p:nvSpPr>
        <p:spPr>
          <a:xfrm>
            <a:off x="1331913" y="596900"/>
            <a:ext cx="6191250" cy="1143000"/>
          </a:xfrm>
        </p:spPr>
        <p:txBody>
          <a:bodyPr/>
          <a:lstStyle/>
          <a:p>
            <a:pPr eaLnBrk="1" hangingPunct="1"/>
            <a:r>
              <a:rPr lang="en-GB" altLang="en-US" b="0" dirty="0"/>
              <a:t>Re-cap - The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250825" y="2630488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313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363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5825" y="2638425"/>
            <a:ext cx="18002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06631" name="TextBox 8"/>
          <p:cNvSpPr txBox="1">
            <a:spLocks noChangeArrowheads="1"/>
          </p:cNvSpPr>
          <p:nvPr/>
        </p:nvSpPr>
        <p:spPr bwMode="auto">
          <a:xfrm>
            <a:off x="468313" y="3141663"/>
            <a:ext cx="1366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HDI</a:t>
            </a:r>
          </a:p>
        </p:txBody>
      </p:sp>
      <p:sp>
        <p:nvSpPr>
          <p:cNvPr id="1306632" name="TextBox 9"/>
          <p:cNvSpPr txBox="1">
            <a:spLocks noChangeArrowheads="1"/>
          </p:cNvSpPr>
          <p:nvPr/>
        </p:nvSpPr>
        <p:spPr bwMode="auto">
          <a:xfrm>
            <a:off x="2843213" y="2852738"/>
            <a:ext cx="1441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Economic Development Progress</a:t>
            </a:r>
          </a:p>
        </p:txBody>
      </p:sp>
      <p:sp>
        <p:nvSpPr>
          <p:cNvPr id="1306633" name="TextBox 10"/>
          <p:cNvSpPr txBox="1">
            <a:spLocks noChangeArrowheads="1"/>
          </p:cNvSpPr>
          <p:nvPr/>
        </p:nvSpPr>
        <p:spPr bwMode="auto">
          <a:xfrm>
            <a:off x="5076825" y="268605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Good </a:t>
            </a:r>
            <a:r>
              <a:rPr lang="en-GB" altLang="en-US" u="sng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Governance</a:t>
            </a:r>
          </a:p>
        </p:txBody>
      </p:sp>
      <p:sp>
        <p:nvSpPr>
          <p:cNvPr id="1306634" name="TextBox 11"/>
          <p:cNvSpPr txBox="1">
            <a:spLocks noChangeArrowheads="1"/>
          </p:cNvSpPr>
          <p:nvPr/>
        </p:nvSpPr>
        <p:spPr bwMode="auto">
          <a:xfrm>
            <a:off x="5076825" y="3325813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Public/private</a:t>
            </a:r>
          </a:p>
        </p:txBody>
      </p:sp>
      <p:sp>
        <p:nvSpPr>
          <p:cNvPr id="1306635" name="TextBox 12"/>
          <p:cNvSpPr txBox="1">
            <a:spLocks noChangeArrowheads="1"/>
          </p:cNvSpPr>
          <p:nvPr/>
        </p:nvSpPr>
        <p:spPr bwMode="auto">
          <a:xfrm>
            <a:off x="7451725" y="297656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Effective Leadership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2051050" y="3205163"/>
            <a:ext cx="576263" cy="160337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427538" y="3232150"/>
            <a:ext cx="492125" cy="13335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6732588" y="3213100"/>
            <a:ext cx="503237" cy="152400"/>
          </a:xfrm>
          <a:prstGeom prst="lef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1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571480"/>
            <a:ext cx="8229600" cy="1143000"/>
          </a:xfrm>
        </p:spPr>
        <p:txBody>
          <a:bodyPr/>
          <a:lstStyle/>
          <a:p>
            <a:r>
              <a:rPr lang="en-GB" altLang="en-US" b="0" dirty="0"/>
              <a:t>Human Progress: The Factors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785926"/>
            <a:ext cx="82296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altLang="en-US" sz="2800" b="1" dirty="0"/>
              <a:t>Competence</a:t>
            </a:r>
            <a:r>
              <a:rPr lang="en-GB" altLang="en-US" sz="2800" dirty="0"/>
              <a:t>; Knowledge; Know-how; Skill</a:t>
            </a:r>
          </a:p>
          <a:p>
            <a:pPr marL="609600" indent="-609600">
              <a:buFontTx/>
              <a:buAutoNum type="arabicPeriod"/>
            </a:pPr>
            <a:endParaRPr lang="en-GB" altLang="en-US" sz="2800" dirty="0"/>
          </a:p>
          <a:p>
            <a:pPr marL="609600" indent="-609600">
              <a:buFontTx/>
              <a:buAutoNum type="arabicPeriod"/>
            </a:pPr>
            <a:r>
              <a:rPr lang="en-GB" altLang="en-US" sz="2800" dirty="0"/>
              <a:t>The Will; Heart; Desire; Dedication; Keenness to get accomplished What has been determined as the Right Thing to do, and doing it Right (</a:t>
            </a:r>
            <a:r>
              <a:rPr lang="en-GB" altLang="en-US" sz="2800" b="1" dirty="0"/>
              <a:t>Effective Leadership</a:t>
            </a:r>
            <a:r>
              <a:rPr lang="en-GB" altLang="en-US" sz="2800" dirty="0"/>
              <a:t>)</a:t>
            </a:r>
          </a:p>
          <a:p>
            <a:pPr marL="609600" indent="-609600">
              <a:buFontTx/>
              <a:buAutoNum type="arabicPeriod"/>
            </a:pPr>
            <a:endParaRPr lang="en-GB" altLang="en-US" sz="2800" dirty="0"/>
          </a:p>
          <a:p>
            <a:pPr marL="609600" indent="-609600">
              <a:buFontTx/>
              <a:buAutoNum type="arabicPeriod"/>
            </a:pPr>
            <a:r>
              <a:rPr lang="en-GB" altLang="en-US" sz="2800" b="1" dirty="0"/>
              <a:t>Resources</a:t>
            </a:r>
            <a:r>
              <a:rPr lang="en-GB" altLang="en-US" sz="2800" dirty="0"/>
              <a:t> (Money/Capital)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DB42-6438-F6E4-CFC4-56C0F2C0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82" y="836712"/>
            <a:ext cx="8229600" cy="1143000"/>
          </a:xfrm>
        </p:spPr>
        <p:txBody>
          <a:bodyPr/>
          <a:lstStyle/>
          <a:p>
            <a:r>
              <a:rPr lang="en-GB" b="0" dirty="0"/>
              <a:t>Re-cap: Finale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8FCF3-B947-8EDF-C876-6E6DC9D1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072" y="1530196"/>
            <a:ext cx="8229600" cy="4525963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dirty="0"/>
              <a:t>Things work ONLY if we make them work.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146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F5E9-EFCA-FA98-B046-7D7CEC1C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Established in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EF874-85D6-39E2-4780-090FCE0F3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If you plant a good Tree, you harvest good Fruit.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Matthew 7:17-20</a:t>
            </a:r>
          </a:p>
          <a:p>
            <a:pPr algn="l"/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A good tree produces good fruit, and a bad tree produces bad fruit.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A good tree can’t produce bad fruit, and a bad tree can’t produce good fruit.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So every tree that does not produce good fruit is chopped down and thrown into the fire. </a:t>
            </a:r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Yes, just as you can identify a tree by its fruit, so you can identify people by their actions.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5189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F5E9-EFCA-FA98-B046-7D7CEC1C5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/>
              <a:t>Established in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EF874-85D6-39E2-4780-090FCE0F3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If you plant a good Tree, you harvest good Fruit.</a:t>
            </a:r>
          </a:p>
          <a:p>
            <a:pPr marL="0" indent="0" algn="l">
              <a:buNone/>
            </a:pPr>
            <a:endParaRPr lang="en-GB" sz="2800" dirty="0"/>
          </a:p>
          <a:p>
            <a:pPr marL="0" indent="0" algn="l">
              <a:buNone/>
            </a:pPr>
            <a:r>
              <a:rPr lang="en-US" sz="2800" b="0" i="0" dirty="0">
                <a:solidFill>
                  <a:srgbClr val="101518"/>
                </a:solidFill>
                <a:effectLst/>
                <a:latin typeface="Roboto" panose="02000000000000000000" pitchFamily="2" charset="0"/>
              </a:rPr>
              <a:t>Luke 6:44</a:t>
            </a:r>
          </a:p>
          <a:p>
            <a:pPr marL="0" indent="0" algn="l" fontAlgn="t">
              <a:buNone/>
            </a:pPr>
            <a:endParaRPr lang="en-US" sz="2800" b="0" i="0" dirty="0">
              <a:solidFill>
                <a:srgbClr val="101518"/>
              </a:solidFill>
              <a:effectLst/>
              <a:latin typeface="Roboto" panose="02000000000000000000" pitchFamily="2" charset="0"/>
            </a:endParaRPr>
          </a:p>
          <a:p>
            <a:pPr marL="0" indent="0" algn="l" fontAlgn="t">
              <a:buNone/>
            </a:pPr>
            <a:r>
              <a:rPr lang="en-US" sz="2800" b="0" i="0" dirty="0">
                <a:solidFill>
                  <a:srgbClr val="101518"/>
                </a:solidFill>
                <a:effectLst/>
                <a:latin typeface="Roboto" panose="02000000000000000000" pitchFamily="2" charset="0"/>
              </a:rPr>
              <a:t>No good tree bears bad fruit, nor does a bad tree bear good fruit. Luke 6:44 For each tree is known by its own fruit. Indeed, figs are not gathered from thornbushes, nor grapes from brambles.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9639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DB42-6438-F6E4-CFC4-56C0F2C0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GB" b="0" dirty="0"/>
              <a:t>Finale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8FCF3-B947-8EDF-C876-6E6DC9D1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>
            <a:normAutofit/>
          </a:bodyPr>
          <a:lstStyle/>
          <a:p>
            <a:endParaRPr lang="en-GB" sz="2700" dirty="0"/>
          </a:p>
          <a:p>
            <a:pPr marL="0" indent="0">
              <a:buNone/>
            </a:pPr>
            <a:r>
              <a:rPr lang="en-GB" sz="3600" dirty="0"/>
              <a:t>Things work, ONLY if we make them work,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Things work, ONLY as well as we make them work.</a:t>
            </a:r>
          </a:p>
          <a:p>
            <a:endParaRPr lang="en-GB" sz="3600" dirty="0"/>
          </a:p>
          <a:p>
            <a:pPr marL="0" indent="0">
              <a:buNone/>
            </a:pP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29917220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9BDF-CE1D-2754-3A8E-4272F7CAC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536" y="741782"/>
            <a:ext cx="8229600" cy="1143000"/>
          </a:xfrm>
        </p:spPr>
        <p:txBody>
          <a:bodyPr/>
          <a:lstStyle/>
          <a:p>
            <a:r>
              <a:rPr lang="en-GB" b="0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1D3AC-1217-0013-D94F-4DEAB712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590255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Pikay Richardson, BSc, MSc, PhD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Email: Pikay Richardson@yahoo.com</a:t>
            </a:r>
          </a:p>
          <a:p>
            <a:pPr marL="0" indent="0">
              <a:buNone/>
            </a:pPr>
            <a:r>
              <a:rPr lang="en-GB" dirty="0"/>
              <a:t>          pikay.Richardson@manchester.ac.uk</a:t>
            </a:r>
          </a:p>
          <a:p>
            <a:pPr marL="0" indent="0">
              <a:buNone/>
            </a:pPr>
            <a:r>
              <a:rPr lang="en-GB" dirty="0" err="1"/>
              <a:t>Te</a:t>
            </a:r>
            <a:r>
              <a:rPr lang="en-GB" dirty="0"/>
              <a:t>; +44 772 065 418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6187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9347-18F1-AFC6-6CAF-106700C2C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520F-829B-A2F5-58AE-429BFC83E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4768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76517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0" dirty="0"/>
              <a:t> Prof. Pikay Richardson, </a:t>
            </a:r>
            <a:r>
              <a:rPr lang="en-GB" sz="2800" b="0" dirty="0"/>
              <a:t>BSc, MSc, PhD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420938"/>
            <a:ext cx="777240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/>
              <a:t>* Degrees in Engineering and Management.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/>
              <a:t>* 17 years: Snr. Fellow, Manchester Business School; Prof. of Business, UB, Gaborone.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/>
              <a:t>* 2 years: Professor and Academic Director, NJIT, Newark, NJ, USA.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/>
              <a:t>* Teaching Expertise: Economics; Strategy; Leadership; Marketing, Int. Business, OB.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/>
              <a:t>* International experience: UK, US, France, Dubai, Germany, China, India, Ghana, SA, Hong Kong, Singapore, Malaysia, Botswana, Nigeria, Jamaica.</a:t>
            </a:r>
          </a:p>
        </p:txBody>
      </p:sp>
    </p:spTree>
    <p:extLst>
      <p:ext uri="{BB962C8B-B14F-4D97-AF65-F5344CB8AC3E}">
        <p14:creationId xmlns:p14="http://schemas.microsoft.com/office/powerpoint/2010/main" val="6596947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20713"/>
            <a:ext cx="8229600" cy="1143000"/>
          </a:xfrm>
        </p:spPr>
        <p:txBody>
          <a:bodyPr/>
          <a:lstStyle/>
          <a:p>
            <a:r>
              <a:rPr lang="en-GB" b="0"/>
              <a:t>Lee Kuan Yew and Singapore</a:t>
            </a:r>
          </a:p>
        </p:txBody>
      </p:sp>
      <p:sp>
        <p:nvSpPr>
          <p:cNvPr id="133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800"/>
              <a:t>Three main concerns</a:t>
            </a:r>
          </a:p>
          <a:p>
            <a:pPr lvl="1"/>
            <a:r>
              <a:rPr lang="en-GB" sz="2400"/>
              <a:t>National security</a:t>
            </a:r>
          </a:p>
          <a:p>
            <a:pPr lvl="1"/>
            <a:r>
              <a:rPr lang="en-GB" sz="2400"/>
              <a:t>Economic development</a:t>
            </a:r>
          </a:p>
          <a:p>
            <a:pPr lvl="1"/>
            <a:r>
              <a:rPr lang="en-GB" sz="2400"/>
              <a:t>Social issues and harmony</a:t>
            </a:r>
          </a:p>
          <a:p>
            <a:pPr lvl="1">
              <a:buFontTx/>
              <a:buNone/>
            </a:pPr>
            <a:r>
              <a:rPr lang="en-GB" sz="2400"/>
              <a:t>Results: pc Income</a:t>
            </a:r>
          </a:p>
          <a:p>
            <a:pPr lvl="1">
              <a:buFontTx/>
              <a:buNone/>
            </a:pPr>
            <a:r>
              <a:rPr lang="en-GB" sz="2400"/>
              <a:t>				1960		1995		2003</a:t>
            </a:r>
          </a:p>
          <a:p>
            <a:pPr lvl="1">
              <a:buFontTx/>
              <a:buNone/>
            </a:pPr>
            <a:r>
              <a:rPr lang="en-GB" sz="2400"/>
              <a:t>Nigeria		329		355		461</a:t>
            </a:r>
          </a:p>
          <a:p>
            <a:pPr lvl="1">
              <a:buFontTx/>
              <a:buNone/>
            </a:pPr>
            <a:r>
              <a:rPr lang="en-GB" sz="2400"/>
              <a:t>SA			1800		2100		3230</a:t>
            </a:r>
          </a:p>
          <a:p>
            <a:pPr lvl="1">
              <a:buFontTx/>
              <a:buNone/>
            </a:pPr>
            <a:r>
              <a:rPr lang="en-GB" sz="2400"/>
              <a:t>India		206		425		559</a:t>
            </a:r>
          </a:p>
          <a:p>
            <a:pPr lvl="1">
              <a:buFontTx/>
              <a:buNone/>
            </a:pPr>
            <a:r>
              <a:rPr lang="en-GB" sz="2400"/>
              <a:t>Singapore		405		21000		28000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500042"/>
            <a:ext cx="8229600" cy="1143000"/>
          </a:xfrm>
        </p:spPr>
        <p:txBody>
          <a:bodyPr/>
          <a:lstStyle/>
          <a:p>
            <a:r>
              <a:rPr lang="en-GB" altLang="en-US" b="0" dirty="0"/>
              <a:t>Leadership:  The Vital Ingredient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57364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System design, System Change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The Right Things v/s Things Right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Policy formulation, Strategy and Execution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Providing direction and guidance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Providing Hope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Societal, national, organisational progress</a:t>
            </a:r>
          </a:p>
          <a:p>
            <a:pPr>
              <a:lnSpc>
                <a:spcPct val="90000"/>
              </a:lnSpc>
            </a:pPr>
            <a:endParaRPr lang="en-GB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i="1" dirty="0"/>
              <a:t>In every area of human endeavour the primary ingredient for success is LEADERSHIP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17549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0" dirty="0"/>
              <a:t>Leadership and the Status Quo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1448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endParaRPr lang="en-GB" altLang="en-US" sz="2800" dirty="0"/>
          </a:p>
          <a:p>
            <a:pPr eaLnBrk="1" hangingPunct="1">
              <a:buFontTx/>
              <a:buNone/>
            </a:pPr>
            <a:r>
              <a:rPr lang="en-GB" altLang="en-US" dirty="0"/>
              <a:t>Every system is perfectly designed to get the results that it is getting today.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0" dirty="0"/>
              <a:t>Leadership and the Status Quo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14488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Every system is perfectly designed to get the results that it is getting today.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dirty="0"/>
              <a:t>For a different of better results, the system needs to change. This requires </a:t>
            </a:r>
            <a:r>
              <a:rPr lang="en-GB" altLang="en-US" b="1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105944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03262"/>
            <a:ext cx="7772400" cy="1143000"/>
          </a:xfrm>
        </p:spPr>
        <p:txBody>
          <a:bodyPr/>
          <a:lstStyle/>
          <a:p>
            <a:r>
              <a:rPr lang="en-GB" sz="3600" b="0" dirty="0"/>
              <a:t>Setting the Scene: </a:t>
            </a:r>
            <a:br>
              <a:rPr lang="en-GB" sz="3600" b="0" dirty="0"/>
            </a:br>
            <a:r>
              <a:rPr lang="en-GB" sz="3600" b="0" dirty="0"/>
              <a:t>Africa Within A Globalising World</a:t>
            </a:r>
            <a:endParaRPr lang="en-US" sz="3600" b="0" dirty="0"/>
          </a:p>
        </p:txBody>
      </p:sp>
      <p:sp>
        <p:nvSpPr>
          <p:cNvPr id="128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>
              <a:buFontTx/>
              <a:buNone/>
            </a:pPr>
            <a:r>
              <a:rPr lang="en-GB" dirty="0"/>
              <a:t>	Some Development Comparisons and Policies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836613"/>
            <a:ext cx="7772400" cy="1143000"/>
          </a:xfrm>
        </p:spPr>
        <p:txBody>
          <a:bodyPr/>
          <a:lstStyle/>
          <a:p>
            <a:r>
              <a:rPr lang="en-GB" sz="3200" b="0"/>
              <a:t>People in Extreme Poverty </a:t>
            </a:r>
            <a:br>
              <a:rPr lang="en-GB" sz="3200" b="0"/>
            </a:br>
            <a:r>
              <a:rPr lang="en-GB" sz="3200" b="0"/>
              <a:t>(less $1 day) Mns</a:t>
            </a:r>
          </a:p>
        </p:txBody>
      </p:sp>
      <p:graphicFrame>
        <p:nvGraphicFramePr>
          <p:cNvPr id="1294339" name="Group 3"/>
          <p:cNvGraphicFramePr>
            <a:graphicFrameLocks noGrp="1"/>
          </p:cNvGraphicFramePr>
          <p:nvPr/>
        </p:nvGraphicFramePr>
        <p:xfrm>
          <a:off x="685800" y="1989138"/>
          <a:ext cx="7772400" cy="3573463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Sub-Saharan Africa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LA &amp; Caribbean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 &amp; NA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Europe  &amp; Central Asia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East Asia &amp; Pacific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796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South Asia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94375" name="Text Box 63"/>
          <p:cNvSpPr txBox="1">
            <a:spLocks noChangeArrowheads="1"/>
          </p:cNvSpPr>
          <p:nvPr/>
        </p:nvSpPr>
        <p:spPr bwMode="auto">
          <a:xfrm>
            <a:off x="7213600" y="6369050"/>
            <a:ext cx="177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600">
                <a:latin typeface="Times New Roman" pitchFamily="18" charset="0"/>
              </a:rPr>
              <a:t>Source: WDI (WB)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9999"/>
      </a:dk2>
      <a:lt2>
        <a:srgbClr val="808080"/>
      </a:lt2>
      <a:accent1>
        <a:srgbClr val="BBE0E3"/>
      </a:accent1>
      <a:accent2>
        <a:srgbClr val="0099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8A8A"/>
      </a:accent6>
      <a:hlink>
        <a:srgbClr val="FFFF99"/>
      </a:hlink>
      <a:folHlink>
        <a:srgbClr val="FF99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9999"/>
        </a:dk2>
        <a:lt2>
          <a:srgbClr val="808080"/>
        </a:lt2>
        <a:accent1>
          <a:srgbClr val="BBE0E3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8A8A"/>
        </a:accent6>
        <a:hlink>
          <a:srgbClr val="FFFF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2093</Words>
  <Application>Microsoft Office PowerPoint</Application>
  <PresentationFormat>On-screen Show (4:3)</PresentationFormat>
  <Paragraphs>346</Paragraphs>
  <Slides>47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Book Antiqua</vt:lpstr>
      <vt:lpstr>Calibri</vt:lpstr>
      <vt:lpstr>Roboto</vt:lpstr>
      <vt:lpstr>system-ui</vt:lpstr>
      <vt:lpstr>Tahoma</vt:lpstr>
      <vt:lpstr>Times New Roman</vt:lpstr>
      <vt:lpstr>Webdings</vt:lpstr>
      <vt:lpstr>Default Design</vt:lpstr>
      <vt:lpstr>PowerPoint Presentation</vt:lpstr>
      <vt:lpstr>Prof Pikay Richardson, BSc, Msc, PhD</vt:lpstr>
      <vt:lpstr>Human Effort and Results</vt:lpstr>
      <vt:lpstr>Human Progress: The Factors</vt:lpstr>
      <vt:lpstr>Leadership:  The Vital Ingredient </vt:lpstr>
      <vt:lpstr>Leadership and the Status Quo</vt:lpstr>
      <vt:lpstr>Leadership and the Status Quo</vt:lpstr>
      <vt:lpstr>Setting the Scene:  Africa Within A Globalising World</vt:lpstr>
      <vt:lpstr>People in Extreme Poverty  (less $1 day) Mns</vt:lpstr>
      <vt:lpstr>People in Extreme Poverty, % of population</vt:lpstr>
      <vt:lpstr>Life Expectancy at Birth, Years</vt:lpstr>
      <vt:lpstr>Global Marginalisation? - Level of IC GDP/Capita (%)</vt:lpstr>
      <vt:lpstr>Shares of Global GDP, Int$ PPP, %</vt:lpstr>
      <vt:lpstr>Reasons for poor  Economic Performance- Poor or Ineffective Leadership</vt:lpstr>
      <vt:lpstr>Now the Session Thesis</vt:lpstr>
      <vt:lpstr>The Model</vt:lpstr>
      <vt:lpstr>The Model</vt:lpstr>
      <vt:lpstr>Bettering the Quality of Life</vt:lpstr>
      <vt:lpstr>Human Development Index</vt:lpstr>
      <vt:lpstr>The Model</vt:lpstr>
      <vt:lpstr>Economic Development/Growth</vt:lpstr>
      <vt:lpstr>Policies for Prosperity  What others did:</vt:lpstr>
      <vt:lpstr>Lee Kuan Yew and Singapore</vt:lpstr>
      <vt:lpstr>The Model</vt:lpstr>
      <vt:lpstr>Good Governance Regime</vt:lpstr>
      <vt:lpstr>Characteristics of a Good Public Governance Regime</vt:lpstr>
      <vt:lpstr>Governance and the Public Sector</vt:lpstr>
      <vt:lpstr>Governance and the Public Sector, cont.</vt:lpstr>
      <vt:lpstr>Governance and the Private Sector (Corporate Governance)</vt:lpstr>
      <vt:lpstr>Governance and Leadership</vt:lpstr>
      <vt:lpstr>The Model</vt:lpstr>
      <vt:lpstr>Re-cap: Leadership and the Status Quo</vt:lpstr>
      <vt:lpstr>Leadership</vt:lpstr>
      <vt:lpstr>Effective Leadership</vt:lpstr>
      <vt:lpstr>Dimensions of Who Leaders Are?</vt:lpstr>
      <vt:lpstr>What are the Mark of Leaders – What Do Leaders Do?</vt:lpstr>
      <vt:lpstr>The Challenge of Leadership</vt:lpstr>
      <vt:lpstr>Hence</vt:lpstr>
      <vt:lpstr>Re-cap - The Model</vt:lpstr>
      <vt:lpstr>Re-cap: Finale</vt:lpstr>
      <vt:lpstr>Established in Creation</vt:lpstr>
      <vt:lpstr>Established in Creation</vt:lpstr>
      <vt:lpstr>Finale</vt:lpstr>
      <vt:lpstr>Thank you</vt:lpstr>
      <vt:lpstr>PowerPoint Presentation</vt:lpstr>
      <vt:lpstr> Prof. Pikay Richardson, BSc, MSc, PhD</vt:lpstr>
      <vt:lpstr>Lee Kuan Yew and Singapore</vt:lpstr>
    </vt:vector>
  </TitlesOfParts>
  <Company>Manchester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Services – The Competitive Environment</dc:title>
  <dc:creator>VMansfield</dc:creator>
  <cp:lastModifiedBy>Pikay Richardson</cp:lastModifiedBy>
  <cp:revision>87</cp:revision>
  <dcterms:created xsi:type="dcterms:W3CDTF">2006-01-16T17:09:09Z</dcterms:created>
  <dcterms:modified xsi:type="dcterms:W3CDTF">2023-07-27T09:47:07Z</dcterms:modified>
</cp:coreProperties>
</file>